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3" r:id="rId6"/>
    <p:sldId id="264" r:id="rId7"/>
    <p:sldId id="260" r:id="rId8"/>
    <p:sldId id="267" r:id="rId9"/>
    <p:sldId id="265" r:id="rId10"/>
    <p:sldId id="261" r:id="rId11"/>
    <p:sldId id="273" r:id="rId12"/>
    <p:sldId id="268" r:id="rId13"/>
    <p:sldId id="269" r:id="rId14"/>
    <p:sldId id="270" r:id="rId15"/>
    <p:sldId id="266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60EE7-10BD-471B-8055-FCB15A18145E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8AABE-DEA4-44A7-B23C-7D3B2B2686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8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2165838" y="3171429"/>
            <a:ext cx="78603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BCBDE95B-961D-44DD-81B0-31BCE068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38" y="1945947"/>
            <a:ext cx="7860325" cy="953933"/>
          </a:xfrm>
        </p:spPr>
        <p:txBody>
          <a:bodyPr anchor="b">
            <a:normAutofit/>
          </a:bodyPr>
          <a:lstStyle>
            <a:lvl1pPr algn="ctr">
              <a:defRPr sz="5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EB89C1DD-8977-4A6D-A539-6FFF542F9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6407" y="3429000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56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6E8CEF-F190-482F-A76B-544DA184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6" y="5717388"/>
            <a:ext cx="1068454" cy="936000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098550"/>
            <a:ext cx="10850564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4A4912-06E1-4C7D-A317-F10D83D1AA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3" y="92700"/>
            <a:ext cx="2179895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35E9D-CCBC-4597-84E7-F8CB5CE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38C3F-9AFE-4822-84AF-639F5A5C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50C06-5491-4FDA-A956-7D5720DA7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8858B58C-9239-4B4A-90A1-81B5E8CB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6" y="1098550"/>
            <a:ext cx="5361598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310F3DF8-D3ED-4A78-80EB-4FE00FC877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4412" y="1098062"/>
            <a:ext cx="5426075" cy="52582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B270A9-B03F-4FA7-BECD-C4FACFC5B9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53" y="92700"/>
            <a:ext cx="2179895" cy="93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7DA9D5-AAFC-462B-806C-DB8E54228C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6" y="5717388"/>
            <a:ext cx="1068454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7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8" name="AutoShape 9690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85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91" name="Rectangle 9692"/>
          <p:cNvSpPr>
            <a:spLocks noChangeArrowheads="1"/>
          </p:cNvSpPr>
          <p:nvPr/>
        </p:nvSpPr>
        <p:spPr bwMode="auto">
          <a:xfrm>
            <a:off x="-1589" y="1"/>
            <a:ext cx="12187331" cy="6858023"/>
          </a:xfrm>
          <a:prstGeom prst="rect">
            <a:avLst/>
          </a:prstGeom>
          <a:solidFill>
            <a:srgbClr val="1136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892" name="Rectangle 9693"/>
          <p:cNvSpPr>
            <a:spLocks noChangeArrowheads="1"/>
          </p:cNvSpPr>
          <p:nvPr/>
        </p:nvSpPr>
        <p:spPr bwMode="auto">
          <a:xfrm>
            <a:off x="-1589" y="1"/>
            <a:ext cx="12187331" cy="685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93" name="Freeform 9694"/>
          <p:cNvSpPr>
            <a:spLocks/>
          </p:cNvSpPr>
          <p:nvPr/>
        </p:nvSpPr>
        <p:spPr bwMode="auto">
          <a:xfrm>
            <a:off x="3849716" y="5213368"/>
            <a:ext cx="4483134" cy="509589"/>
          </a:xfrm>
          <a:custGeom>
            <a:avLst/>
            <a:gdLst>
              <a:gd name="T0" fmla="*/ 2221 w 2354"/>
              <a:gd name="T1" fmla="*/ 0 h 268"/>
              <a:gd name="T2" fmla="*/ 133 w 2354"/>
              <a:gd name="T3" fmla="*/ 0 h 268"/>
              <a:gd name="T4" fmla="*/ 0 w 2354"/>
              <a:gd name="T5" fmla="*/ 134 h 268"/>
              <a:gd name="T6" fmla="*/ 133 w 2354"/>
              <a:gd name="T7" fmla="*/ 268 h 268"/>
              <a:gd name="T8" fmla="*/ 2221 w 2354"/>
              <a:gd name="T9" fmla="*/ 268 h 268"/>
              <a:gd name="T10" fmla="*/ 2354 w 2354"/>
              <a:gd name="T11" fmla="*/ 134 h 268"/>
              <a:gd name="T12" fmla="*/ 2221 w 2354"/>
              <a:gd name="T13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4" h="268">
                <a:moveTo>
                  <a:pt x="2221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60"/>
                  <a:pt x="0" y="134"/>
                </a:cubicBezTo>
                <a:cubicBezTo>
                  <a:pt x="0" y="208"/>
                  <a:pt x="60" y="268"/>
                  <a:pt x="133" y="268"/>
                </a:cubicBezTo>
                <a:cubicBezTo>
                  <a:pt x="2221" y="268"/>
                  <a:pt x="2221" y="268"/>
                  <a:pt x="2221" y="268"/>
                </a:cubicBezTo>
                <a:cubicBezTo>
                  <a:pt x="2294" y="268"/>
                  <a:pt x="2354" y="208"/>
                  <a:pt x="2354" y="134"/>
                </a:cubicBezTo>
                <a:cubicBezTo>
                  <a:pt x="2354" y="60"/>
                  <a:pt x="2294" y="0"/>
                  <a:pt x="2221" y="0"/>
                </a:cubicBezTo>
              </a:path>
            </a:pathLst>
          </a:custGeom>
          <a:solidFill>
            <a:srgbClr val="4B65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94" name="Freeform 9695"/>
          <p:cNvSpPr>
            <a:spLocks/>
          </p:cNvSpPr>
          <p:nvPr/>
        </p:nvSpPr>
        <p:spPr bwMode="auto">
          <a:xfrm>
            <a:off x="2917846" y="4169013"/>
            <a:ext cx="6348461" cy="1088806"/>
          </a:xfrm>
          <a:custGeom>
            <a:avLst/>
            <a:gdLst>
              <a:gd name="T0" fmla="*/ 3125 w 3334"/>
              <a:gd name="T1" fmla="*/ 416 h 416"/>
              <a:gd name="T2" fmla="*/ 209 w 3334"/>
              <a:gd name="T3" fmla="*/ 416 h 416"/>
              <a:gd name="T4" fmla="*/ 0 w 3334"/>
              <a:gd name="T5" fmla="*/ 208 h 416"/>
              <a:gd name="T6" fmla="*/ 209 w 3334"/>
              <a:gd name="T7" fmla="*/ 0 h 416"/>
              <a:gd name="T8" fmla="*/ 3125 w 3334"/>
              <a:gd name="T9" fmla="*/ 0 h 416"/>
              <a:gd name="T10" fmla="*/ 3334 w 3334"/>
              <a:gd name="T11" fmla="*/ 208 h 416"/>
              <a:gd name="T12" fmla="*/ 3125 w 3334"/>
              <a:gd name="T13" fmla="*/ 4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34" h="416">
                <a:moveTo>
                  <a:pt x="3125" y="416"/>
                </a:moveTo>
                <a:cubicBezTo>
                  <a:pt x="209" y="416"/>
                  <a:pt x="209" y="416"/>
                  <a:pt x="209" y="416"/>
                </a:cubicBezTo>
                <a:cubicBezTo>
                  <a:pt x="94" y="416"/>
                  <a:pt x="0" y="322"/>
                  <a:pt x="0" y="208"/>
                </a:cubicBezTo>
                <a:cubicBezTo>
                  <a:pt x="0" y="94"/>
                  <a:pt x="94" y="0"/>
                  <a:pt x="209" y="0"/>
                </a:cubicBezTo>
                <a:cubicBezTo>
                  <a:pt x="3125" y="0"/>
                  <a:pt x="3125" y="0"/>
                  <a:pt x="3125" y="0"/>
                </a:cubicBezTo>
                <a:cubicBezTo>
                  <a:pt x="3240" y="0"/>
                  <a:pt x="3334" y="94"/>
                  <a:pt x="3334" y="208"/>
                </a:cubicBezTo>
                <a:cubicBezTo>
                  <a:pt x="3334" y="322"/>
                  <a:pt x="3240" y="416"/>
                  <a:pt x="3125" y="416"/>
                </a:cubicBezTo>
                <a:close/>
              </a:path>
            </a:pathLst>
          </a:custGeom>
          <a:solidFill>
            <a:srgbClr val="19A3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97354" y="1001600"/>
            <a:ext cx="4191032" cy="3200411"/>
            <a:chOff x="3997354" y="1250955"/>
            <a:chExt cx="4191032" cy="3200411"/>
          </a:xfrm>
        </p:grpSpPr>
        <p:sp>
          <p:nvSpPr>
            <p:cNvPr id="19895" name="Freeform 9696"/>
            <p:cNvSpPr>
              <a:spLocks/>
            </p:cNvSpPr>
            <p:nvPr/>
          </p:nvSpPr>
          <p:spPr bwMode="auto">
            <a:xfrm>
              <a:off x="6962827" y="1554169"/>
              <a:ext cx="911232" cy="852490"/>
            </a:xfrm>
            <a:custGeom>
              <a:avLst/>
              <a:gdLst>
                <a:gd name="T0" fmla="*/ 197 w 479"/>
                <a:gd name="T1" fmla="*/ 0 h 447"/>
                <a:gd name="T2" fmla="*/ 14 w 479"/>
                <a:gd name="T3" fmla="*/ 96 h 447"/>
                <a:gd name="T4" fmla="*/ 6 w 479"/>
                <a:gd name="T5" fmla="*/ 123 h 447"/>
                <a:gd name="T6" fmla="*/ 165 w 479"/>
                <a:gd name="T7" fmla="*/ 426 h 447"/>
                <a:gd name="T8" fmla="*/ 230 w 479"/>
                <a:gd name="T9" fmla="*/ 447 h 447"/>
                <a:gd name="T10" fmla="*/ 465 w 479"/>
                <a:gd name="T11" fmla="*/ 323 h 447"/>
                <a:gd name="T12" fmla="*/ 474 w 479"/>
                <a:gd name="T13" fmla="*/ 295 h 447"/>
                <a:gd name="T14" fmla="*/ 338 w 479"/>
                <a:gd name="T15" fmla="*/ 37 h 447"/>
                <a:gd name="T16" fmla="*/ 197 w 479"/>
                <a:gd name="T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447">
                  <a:moveTo>
                    <a:pt x="197" y="0"/>
                  </a:moveTo>
                  <a:cubicBezTo>
                    <a:pt x="14" y="96"/>
                    <a:pt x="14" y="96"/>
                    <a:pt x="14" y="96"/>
                  </a:cubicBezTo>
                  <a:cubicBezTo>
                    <a:pt x="4" y="101"/>
                    <a:pt x="0" y="114"/>
                    <a:pt x="6" y="123"/>
                  </a:cubicBezTo>
                  <a:cubicBezTo>
                    <a:pt x="165" y="426"/>
                    <a:pt x="165" y="426"/>
                    <a:pt x="165" y="426"/>
                  </a:cubicBezTo>
                  <a:cubicBezTo>
                    <a:pt x="230" y="447"/>
                    <a:pt x="230" y="447"/>
                    <a:pt x="230" y="447"/>
                  </a:cubicBezTo>
                  <a:cubicBezTo>
                    <a:pt x="465" y="323"/>
                    <a:pt x="465" y="323"/>
                    <a:pt x="465" y="323"/>
                  </a:cubicBezTo>
                  <a:cubicBezTo>
                    <a:pt x="475" y="317"/>
                    <a:pt x="479" y="305"/>
                    <a:pt x="474" y="295"/>
                  </a:cubicBezTo>
                  <a:cubicBezTo>
                    <a:pt x="338" y="37"/>
                    <a:pt x="338" y="37"/>
                    <a:pt x="338" y="37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6" name="Freeform 9697"/>
            <p:cNvSpPr>
              <a:spLocks/>
            </p:cNvSpPr>
            <p:nvPr/>
          </p:nvSpPr>
          <p:spPr bwMode="auto">
            <a:xfrm>
              <a:off x="7235879" y="1554169"/>
              <a:ext cx="638180" cy="744540"/>
            </a:xfrm>
            <a:custGeom>
              <a:avLst/>
              <a:gdLst>
                <a:gd name="T0" fmla="*/ 53 w 335"/>
                <a:gd name="T1" fmla="*/ 0 h 391"/>
                <a:gd name="T2" fmla="*/ 0 w 335"/>
                <a:gd name="T3" fmla="*/ 28 h 391"/>
                <a:gd name="T4" fmla="*/ 191 w 335"/>
                <a:gd name="T5" fmla="*/ 391 h 391"/>
                <a:gd name="T6" fmla="*/ 321 w 335"/>
                <a:gd name="T7" fmla="*/ 323 h 391"/>
                <a:gd name="T8" fmla="*/ 330 w 335"/>
                <a:gd name="T9" fmla="*/ 295 h 391"/>
                <a:gd name="T10" fmla="*/ 194 w 335"/>
                <a:gd name="T11" fmla="*/ 37 h 391"/>
                <a:gd name="T12" fmla="*/ 53 w 335"/>
                <a:gd name="T1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391">
                  <a:moveTo>
                    <a:pt x="53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321" y="323"/>
                    <a:pt x="321" y="323"/>
                    <a:pt x="321" y="323"/>
                  </a:cubicBezTo>
                  <a:cubicBezTo>
                    <a:pt x="331" y="317"/>
                    <a:pt x="335" y="305"/>
                    <a:pt x="330" y="295"/>
                  </a:cubicBezTo>
                  <a:cubicBezTo>
                    <a:pt x="194" y="37"/>
                    <a:pt x="194" y="37"/>
                    <a:pt x="194" y="37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7" name="Freeform 9698"/>
            <p:cNvSpPr>
              <a:spLocks/>
            </p:cNvSpPr>
            <p:nvPr/>
          </p:nvSpPr>
          <p:spPr bwMode="auto">
            <a:xfrm>
              <a:off x="7053315" y="1704982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8" name="Freeform 9699"/>
            <p:cNvSpPr>
              <a:spLocks/>
            </p:cNvSpPr>
            <p:nvPr/>
          </p:nvSpPr>
          <p:spPr bwMode="auto">
            <a:xfrm>
              <a:off x="7081890" y="1760544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9" name="Freeform 9700"/>
            <p:cNvSpPr>
              <a:spLocks/>
            </p:cNvSpPr>
            <p:nvPr/>
          </p:nvSpPr>
          <p:spPr bwMode="auto">
            <a:xfrm>
              <a:off x="7110466" y="1812932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0" name="Freeform 9701"/>
            <p:cNvSpPr>
              <a:spLocks/>
            </p:cNvSpPr>
            <p:nvPr/>
          </p:nvSpPr>
          <p:spPr bwMode="auto">
            <a:xfrm>
              <a:off x="7139041" y="1868495"/>
              <a:ext cx="227014" cy="141288"/>
            </a:xfrm>
            <a:custGeom>
              <a:avLst/>
              <a:gdLst>
                <a:gd name="T0" fmla="*/ 143 w 143"/>
                <a:gd name="T1" fmla="*/ 19 h 89"/>
                <a:gd name="T2" fmla="*/ 11 w 143"/>
                <a:gd name="T3" fmla="*/ 89 h 89"/>
                <a:gd name="T4" fmla="*/ 0 w 143"/>
                <a:gd name="T5" fmla="*/ 69 h 89"/>
                <a:gd name="T6" fmla="*/ 132 w 143"/>
                <a:gd name="T7" fmla="*/ 0 h 89"/>
                <a:gd name="T8" fmla="*/ 143 w 143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19"/>
                  </a:moveTo>
                  <a:lnTo>
                    <a:pt x="11" y="89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1" name="Freeform 9702"/>
            <p:cNvSpPr>
              <a:spLocks/>
            </p:cNvSpPr>
            <p:nvPr/>
          </p:nvSpPr>
          <p:spPr bwMode="auto">
            <a:xfrm>
              <a:off x="7167616" y="1922470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2" name="Freeform 9703"/>
            <p:cNvSpPr>
              <a:spLocks/>
            </p:cNvSpPr>
            <p:nvPr/>
          </p:nvSpPr>
          <p:spPr bwMode="auto">
            <a:xfrm>
              <a:off x="7196191" y="197803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3" name="Freeform 9704"/>
            <p:cNvSpPr>
              <a:spLocks/>
            </p:cNvSpPr>
            <p:nvPr/>
          </p:nvSpPr>
          <p:spPr bwMode="auto">
            <a:xfrm>
              <a:off x="7226354" y="2035183"/>
              <a:ext cx="227014" cy="139700"/>
            </a:xfrm>
            <a:custGeom>
              <a:avLst/>
              <a:gdLst>
                <a:gd name="T0" fmla="*/ 143 w 143"/>
                <a:gd name="T1" fmla="*/ 19 h 88"/>
                <a:gd name="T2" fmla="*/ 11 w 143"/>
                <a:gd name="T3" fmla="*/ 88 h 88"/>
                <a:gd name="T4" fmla="*/ 0 w 143"/>
                <a:gd name="T5" fmla="*/ 68 h 88"/>
                <a:gd name="T6" fmla="*/ 132 w 143"/>
                <a:gd name="T7" fmla="*/ 0 h 88"/>
                <a:gd name="T8" fmla="*/ 143 w 143"/>
                <a:gd name="T9" fmla="*/ 1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19"/>
                  </a:moveTo>
                  <a:lnTo>
                    <a:pt x="11" y="88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4" name="Freeform 9705"/>
            <p:cNvSpPr>
              <a:spLocks/>
            </p:cNvSpPr>
            <p:nvPr/>
          </p:nvSpPr>
          <p:spPr bwMode="auto">
            <a:xfrm>
              <a:off x="7253342" y="2085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5" name="Freeform 9706"/>
            <p:cNvSpPr>
              <a:spLocks/>
            </p:cNvSpPr>
            <p:nvPr/>
          </p:nvSpPr>
          <p:spPr bwMode="auto">
            <a:xfrm>
              <a:off x="7281917" y="2139958"/>
              <a:ext cx="227014" cy="139700"/>
            </a:xfrm>
            <a:custGeom>
              <a:avLst/>
              <a:gdLst>
                <a:gd name="T0" fmla="*/ 143 w 143"/>
                <a:gd name="T1" fmla="*/ 20 h 88"/>
                <a:gd name="T2" fmla="*/ 11 w 143"/>
                <a:gd name="T3" fmla="*/ 88 h 88"/>
                <a:gd name="T4" fmla="*/ 0 w 143"/>
                <a:gd name="T5" fmla="*/ 69 h 88"/>
                <a:gd name="T6" fmla="*/ 132 w 143"/>
                <a:gd name="T7" fmla="*/ 0 h 88"/>
                <a:gd name="T8" fmla="*/ 143 w 143"/>
                <a:gd name="T9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8">
                  <a:moveTo>
                    <a:pt x="143" y="20"/>
                  </a:moveTo>
                  <a:lnTo>
                    <a:pt x="11" y="88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6" name="Freeform 9707"/>
            <p:cNvSpPr>
              <a:spLocks/>
            </p:cNvSpPr>
            <p:nvPr/>
          </p:nvSpPr>
          <p:spPr bwMode="auto">
            <a:xfrm>
              <a:off x="7308905" y="2190758"/>
              <a:ext cx="227014" cy="141288"/>
            </a:xfrm>
            <a:custGeom>
              <a:avLst/>
              <a:gdLst>
                <a:gd name="T0" fmla="*/ 143 w 143"/>
                <a:gd name="T1" fmla="*/ 20 h 89"/>
                <a:gd name="T2" fmla="*/ 11 w 143"/>
                <a:gd name="T3" fmla="*/ 89 h 89"/>
                <a:gd name="T4" fmla="*/ 0 w 143"/>
                <a:gd name="T5" fmla="*/ 68 h 89"/>
                <a:gd name="T6" fmla="*/ 132 w 143"/>
                <a:gd name="T7" fmla="*/ 0 h 89"/>
                <a:gd name="T8" fmla="*/ 143 w 143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9">
                  <a:moveTo>
                    <a:pt x="143" y="20"/>
                  </a:moveTo>
                  <a:lnTo>
                    <a:pt x="11" y="89"/>
                  </a:lnTo>
                  <a:lnTo>
                    <a:pt x="0" y="68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7" name="Freeform 9708"/>
            <p:cNvSpPr>
              <a:spLocks/>
            </p:cNvSpPr>
            <p:nvPr/>
          </p:nvSpPr>
          <p:spPr bwMode="auto">
            <a:xfrm>
              <a:off x="7300967" y="1598619"/>
              <a:ext cx="188914" cy="122238"/>
            </a:xfrm>
            <a:custGeom>
              <a:avLst/>
              <a:gdLst>
                <a:gd name="T0" fmla="*/ 119 w 119"/>
                <a:gd name="T1" fmla="*/ 20 h 77"/>
                <a:gd name="T2" fmla="*/ 11 w 119"/>
                <a:gd name="T3" fmla="*/ 77 h 77"/>
                <a:gd name="T4" fmla="*/ 0 w 119"/>
                <a:gd name="T5" fmla="*/ 56 h 77"/>
                <a:gd name="T6" fmla="*/ 108 w 119"/>
                <a:gd name="T7" fmla="*/ 0 h 77"/>
                <a:gd name="T8" fmla="*/ 119 w 119"/>
                <a:gd name="T9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7">
                  <a:moveTo>
                    <a:pt x="119" y="20"/>
                  </a:moveTo>
                  <a:lnTo>
                    <a:pt x="11" y="77"/>
                  </a:lnTo>
                  <a:lnTo>
                    <a:pt x="0" y="56"/>
                  </a:lnTo>
                  <a:lnTo>
                    <a:pt x="108" y="0"/>
                  </a:lnTo>
                  <a:lnTo>
                    <a:pt x="119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8" name="Freeform 9709"/>
            <p:cNvSpPr>
              <a:spLocks/>
            </p:cNvSpPr>
            <p:nvPr/>
          </p:nvSpPr>
          <p:spPr bwMode="auto">
            <a:xfrm>
              <a:off x="7331130" y="1631956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09" name="Freeform 9710"/>
            <p:cNvSpPr>
              <a:spLocks/>
            </p:cNvSpPr>
            <p:nvPr/>
          </p:nvSpPr>
          <p:spPr bwMode="auto">
            <a:xfrm>
              <a:off x="7359705" y="1687519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0" name="Freeform 9711"/>
            <p:cNvSpPr>
              <a:spLocks/>
            </p:cNvSpPr>
            <p:nvPr/>
          </p:nvSpPr>
          <p:spPr bwMode="auto">
            <a:xfrm>
              <a:off x="7388280" y="1741494"/>
              <a:ext cx="225427" cy="142875"/>
            </a:xfrm>
            <a:custGeom>
              <a:avLst/>
              <a:gdLst>
                <a:gd name="T0" fmla="*/ 142 w 142"/>
                <a:gd name="T1" fmla="*/ 20 h 90"/>
                <a:gd name="T2" fmla="*/ 10 w 142"/>
                <a:gd name="T3" fmla="*/ 90 h 90"/>
                <a:gd name="T4" fmla="*/ 0 w 142"/>
                <a:gd name="T5" fmla="*/ 69 h 90"/>
                <a:gd name="T6" fmla="*/ 132 w 142"/>
                <a:gd name="T7" fmla="*/ 0 h 90"/>
                <a:gd name="T8" fmla="*/ 142 w 142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2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1" name="Freeform 9712"/>
            <p:cNvSpPr>
              <a:spLocks/>
            </p:cNvSpPr>
            <p:nvPr/>
          </p:nvSpPr>
          <p:spPr bwMode="auto">
            <a:xfrm>
              <a:off x="7416855" y="1793882"/>
              <a:ext cx="225427" cy="142875"/>
            </a:xfrm>
            <a:custGeom>
              <a:avLst/>
              <a:gdLst>
                <a:gd name="T0" fmla="*/ 142 w 142"/>
                <a:gd name="T1" fmla="*/ 21 h 90"/>
                <a:gd name="T2" fmla="*/ 10 w 142"/>
                <a:gd name="T3" fmla="*/ 90 h 90"/>
                <a:gd name="T4" fmla="*/ 0 w 142"/>
                <a:gd name="T5" fmla="*/ 70 h 90"/>
                <a:gd name="T6" fmla="*/ 132 w 142"/>
                <a:gd name="T7" fmla="*/ 0 h 90"/>
                <a:gd name="T8" fmla="*/ 142 w 142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0">
                  <a:moveTo>
                    <a:pt x="142" y="21"/>
                  </a:moveTo>
                  <a:lnTo>
                    <a:pt x="10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2" name="Freeform 9713"/>
            <p:cNvSpPr>
              <a:spLocks/>
            </p:cNvSpPr>
            <p:nvPr/>
          </p:nvSpPr>
          <p:spPr bwMode="auto">
            <a:xfrm>
              <a:off x="7445431" y="184944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3" name="Freeform 9714"/>
            <p:cNvSpPr>
              <a:spLocks/>
            </p:cNvSpPr>
            <p:nvPr/>
          </p:nvSpPr>
          <p:spPr bwMode="auto">
            <a:xfrm>
              <a:off x="7474006" y="1906595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4" name="Freeform 9715"/>
            <p:cNvSpPr>
              <a:spLocks/>
            </p:cNvSpPr>
            <p:nvPr/>
          </p:nvSpPr>
          <p:spPr bwMode="auto">
            <a:xfrm>
              <a:off x="7502581" y="1958983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1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1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5" name="Freeform 9716"/>
            <p:cNvSpPr>
              <a:spLocks/>
            </p:cNvSpPr>
            <p:nvPr/>
          </p:nvSpPr>
          <p:spPr bwMode="auto">
            <a:xfrm>
              <a:off x="7529569" y="2011370"/>
              <a:ext cx="227014" cy="142875"/>
            </a:xfrm>
            <a:custGeom>
              <a:avLst/>
              <a:gdLst>
                <a:gd name="T0" fmla="*/ 143 w 143"/>
                <a:gd name="T1" fmla="*/ 21 h 90"/>
                <a:gd name="T2" fmla="*/ 11 w 143"/>
                <a:gd name="T3" fmla="*/ 90 h 90"/>
                <a:gd name="T4" fmla="*/ 0 w 143"/>
                <a:gd name="T5" fmla="*/ 70 h 90"/>
                <a:gd name="T6" fmla="*/ 132 w 143"/>
                <a:gd name="T7" fmla="*/ 0 h 90"/>
                <a:gd name="T8" fmla="*/ 143 w 143"/>
                <a:gd name="T9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1"/>
                  </a:moveTo>
                  <a:lnTo>
                    <a:pt x="11" y="90"/>
                  </a:lnTo>
                  <a:lnTo>
                    <a:pt x="0" y="70"/>
                  </a:lnTo>
                  <a:lnTo>
                    <a:pt x="132" y="0"/>
                  </a:lnTo>
                  <a:lnTo>
                    <a:pt x="143" y="2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6" name="Freeform 9717"/>
            <p:cNvSpPr>
              <a:spLocks/>
            </p:cNvSpPr>
            <p:nvPr/>
          </p:nvSpPr>
          <p:spPr bwMode="auto">
            <a:xfrm>
              <a:off x="7558144" y="2063758"/>
              <a:ext cx="227014" cy="142875"/>
            </a:xfrm>
            <a:custGeom>
              <a:avLst/>
              <a:gdLst>
                <a:gd name="T0" fmla="*/ 143 w 143"/>
                <a:gd name="T1" fmla="*/ 20 h 90"/>
                <a:gd name="T2" fmla="*/ 10 w 143"/>
                <a:gd name="T3" fmla="*/ 90 h 90"/>
                <a:gd name="T4" fmla="*/ 0 w 143"/>
                <a:gd name="T5" fmla="*/ 69 h 90"/>
                <a:gd name="T6" fmla="*/ 132 w 143"/>
                <a:gd name="T7" fmla="*/ 0 h 90"/>
                <a:gd name="T8" fmla="*/ 143 w 143"/>
                <a:gd name="T9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0">
                  <a:moveTo>
                    <a:pt x="143" y="20"/>
                  </a:moveTo>
                  <a:lnTo>
                    <a:pt x="10" y="90"/>
                  </a:lnTo>
                  <a:lnTo>
                    <a:pt x="0" y="69"/>
                  </a:lnTo>
                  <a:lnTo>
                    <a:pt x="132" y="0"/>
                  </a:lnTo>
                  <a:lnTo>
                    <a:pt x="143" y="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7" name="Freeform 9718"/>
            <p:cNvSpPr>
              <a:spLocks/>
            </p:cNvSpPr>
            <p:nvPr/>
          </p:nvSpPr>
          <p:spPr bwMode="auto">
            <a:xfrm>
              <a:off x="7389868" y="1606556"/>
              <a:ext cx="215902" cy="153988"/>
            </a:xfrm>
            <a:custGeom>
              <a:avLst/>
              <a:gdLst>
                <a:gd name="T0" fmla="*/ 0 w 113"/>
                <a:gd name="T1" fmla="*/ 0 h 81"/>
                <a:gd name="T2" fmla="*/ 23 w 113"/>
                <a:gd name="T3" fmla="*/ 50 h 81"/>
                <a:gd name="T4" fmla="*/ 60 w 113"/>
                <a:gd name="T5" fmla="*/ 60 h 81"/>
                <a:gd name="T6" fmla="*/ 113 w 113"/>
                <a:gd name="T7" fmla="*/ 10 h 81"/>
                <a:gd name="T8" fmla="*/ 0 w 11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1">
                  <a:moveTo>
                    <a:pt x="0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31" y="81"/>
                    <a:pt x="60" y="60"/>
                  </a:cubicBezTo>
                  <a:cubicBezTo>
                    <a:pt x="113" y="10"/>
                    <a:pt x="113" y="10"/>
                    <a:pt x="113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8" name="Freeform 9719"/>
            <p:cNvSpPr>
              <a:spLocks/>
            </p:cNvSpPr>
            <p:nvPr/>
          </p:nvSpPr>
          <p:spPr bwMode="auto">
            <a:xfrm>
              <a:off x="7337480" y="1554169"/>
              <a:ext cx="268290" cy="192088"/>
            </a:xfrm>
            <a:custGeom>
              <a:avLst/>
              <a:gdLst>
                <a:gd name="T0" fmla="*/ 0 w 141"/>
                <a:gd name="T1" fmla="*/ 0 h 101"/>
                <a:gd name="T2" fmla="*/ 22 w 141"/>
                <a:gd name="T3" fmla="*/ 65 h 101"/>
                <a:gd name="T4" fmla="*/ 68 w 141"/>
                <a:gd name="T5" fmla="*/ 81 h 101"/>
                <a:gd name="T6" fmla="*/ 141 w 141"/>
                <a:gd name="T7" fmla="*/ 37 h 101"/>
                <a:gd name="T8" fmla="*/ 0 w 141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1">
                  <a:moveTo>
                    <a:pt x="0" y="0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31" y="101"/>
                    <a:pt x="68" y="81"/>
                  </a:cubicBezTo>
                  <a:cubicBezTo>
                    <a:pt x="141" y="37"/>
                    <a:pt x="141" y="37"/>
                    <a:pt x="141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19" name="Freeform 9720"/>
            <p:cNvSpPr>
              <a:spLocks/>
            </p:cNvSpPr>
            <p:nvPr/>
          </p:nvSpPr>
          <p:spPr bwMode="auto">
            <a:xfrm>
              <a:off x="7342242" y="2314584"/>
              <a:ext cx="57150" cy="92075"/>
            </a:xfrm>
            <a:custGeom>
              <a:avLst/>
              <a:gdLst>
                <a:gd name="T0" fmla="*/ 1 w 30"/>
                <a:gd name="T1" fmla="*/ 11 h 48"/>
                <a:gd name="T2" fmla="*/ 25 w 30"/>
                <a:gd name="T3" fmla="*/ 14 h 48"/>
                <a:gd name="T4" fmla="*/ 30 w 30"/>
                <a:gd name="T5" fmla="*/ 48 h 48"/>
                <a:gd name="T6" fmla="*/ 0 w 30"/>
                <a:gd name="T7" fmla="*/ 26 h 48"/>
                <a:gd name="T8" fmla="*/ 1 w 30"/>
                <a:gd name="T9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8">
                  <a:moveTo>
                    <a:pt x="1" y="11"/>
                  </a:moveTo>
                  <a:cubicBezTo>
                    <a:pt x="1" y="11"/>
                    <a:pt x="21" y="0"/>
                    <a:pt x="25" y="1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0" name="Freeform 9721"/>
            <p:cNvSpPr>
              <a:spLocks/>
            </p:cNvSpPr>
            <p:nvPr/>
          </p:nvSpPr>
          <p:spPr bwMode="auto">
            <a:xfrm>
              <a:off x="7277154" y="2316171"/>
              <a:ext cx="122238" cy="90488"/>
            </a:xfrm>
            <a:custGeom>
              <a:avLst/>
              <a:gdLst>
                <a:gd name="T0" fmla="*/ 0 w 65"/>
                <a:gd name="T1" fmla="*/ 26 h 47"/>
                <a:gd name="T2" fmla="*/ 29 w 65"/>
                <a:gd name="T3" fmla="*/ 8 h 47"/>
                <a:gd name="T4" fmla="*/ 50 w 65"/>
                <a:gd name="T5" fmla="*/ 15 h 47"/>
                <a:gd name="T6" fmla="*/ 65 w 65"/>
                <a:gd name="T7" fmla="*/ 47 h 47"/>
                <a:gd name="T8" fmla="*/ 0 w 65"/>
                <a:gd name="T9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7">
                  <a:moveTo>
                    <a:pt x="0" y="26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43" y="0"/>
                    <a:pt x="50" y="15"/>
                  </a:cubicBezTo>
                  <a:cubicBezTo>
                    <a:pt x="65" y="47"/>
                    <a:pt x="65" y="47"/>
                    <a:pt x="65" y="4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1" name="Freeform 9722"/>
            <p:cNvSpPr>
              <a:spLocks/>
            </p:cNvSpPr>
            <p:nvPr/>
          </p:nvSpPr>
          <p:spPr bwMode="auto">
            <a:xfrm>
              <a:off x="4545046" y="2173296"/>
              <a:ext cx="3273450" cy="2278070"/>
            </a:xfrm>
            <a:custGeom>
              <a:avLst/>
              <a:gdLst>
                <a:gd name="T0" fmla="*/ 951 w 1719"/>
                <a:gd name="T1" fmla="*/ 0 h 1196"/>
                <a:gd name="T2" fmla="*/ 868 w 1719"/>
                <a:gd name="T3" fmla="*/ 176 h 1196"/>
                <a:gd name="T4" fmla="*/ 735 w 1719"/>
                <a:gd name="T5" fmla="*/ 0 h 1196"/>
                <a:gd name="T6" fmla="*/ 0 w 1719"/>
                <a:gd name="T7" fmla="*/ 0 h 1196"/>
                <a:gd name="T8" fmla="*/ 0 w 1719"/>
                <a:gd name="T9" fmla="*/ 1196 h 1196"/>
                <a:gd name="T10" fmla="*/ 1719 w 1719"/>
                <a:gd name="T11" fmla="*/ 1196 h 1196"/>
                <a:gd name="T12" fmla="*/ 1719 w 1719"/>
                <a:gd name="T13" fmla="*/ 0 h 1196"/>
                <a:gd name="T14" fmla="*/ 951 w 1719"/>
                <a:gd name="T1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9" h="1196">
                  <a:moveTo>
                    <a:pt x="951" y="0"/>
                  </a:moveTo>
                  <a:cubicBezTo>
                    <a:pt x="868" y="176"/>
                    <a:pt x="868" y="176"/>
                    <a:pt x="868" y="176"/>
                  </a:cubicBezTo>
                  <a:cubicBezTo>
                    <a:pt x="868" y="176"/>
                    <a:pt x="785" y="64"/>
                    <a:pt x="7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6"/>
                    <a:pt x="0" y="1196"/>
                    <a:pt x="0" y="1196"/>
                  </a:cubicBezTo>
                  <a:cubicBezTo>
                    <a:pt x="1719" y="1196"/>
                    <a:pt x="1719" y="1196"/>
                    <a:pt x="1719" y="1196"/>
                  </a:cubicBezTo>
                  <a:cubicBezTo>
                    <a:pt x="1719" y="0"/>
                    <a:pt x="1719" y="0"/>
                    <a:pt x="1719" y="0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2" name="Freeform 9723"/>
            <p:cNvSpPr>
              <a:spLocks/>
            </p:cNvSpPr>
            <p:nvPr/>
          </p:nvSpPr>
          <p:spPr bwMode="auto">
            <a:xfrm>
              <a:off x="4583146" y="2136783"/>
              <a:ext cx="3192487" cy="2284420"/>
            </a:xfrm>
            <a:custGeom>
              <a:avLst/>
              <a:gdLst>
                <a:gd name="T0" fmla="*/ 42 w 2011"/>
                <a:gd name="T1" fmla="*/ 0 h 1439"/>
                <a:gd name="T2" fmla="*/ 0 w 2011"/>
                <a:gd name="T3" fmla="*/ 42 h 1439"/>
                <a:gd name="T4" fmla="*/ 0 w 2011"/>
                <a:gd name="T5" fmla="*/ 1439 h 1439"/>
                <a:gd name="T6" fmla="*/ 2011 w 2011"/>
                <a:gd name="T7" fmla="*/ 1439 h 1439"/>
                <a:gd name="T8" fmla="*/ 2011 w 2011"/>
                <a:gd name="T9" fmla="*/ 64 h 1439"/>
                <a:gd name="T10" fmla="*/ 1964 w 2011"/>
                <a:gd name="T11" fmla="*/ 0 h 1439"/>
                <a:gd name="T12" fmla="*/ 1008 w 2011"/>
                <a:gd name="T13" fmla="*/ 252 h 1439"/>
                <a:gd name="T14" fmla="*/ 42 w 2011"/>
                <a:gd name="T1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1" h="1439">
                  <a:moveTo>
                    <a:pt x="42" y="0"/>
                  </a:moveTo>
                  <a:lnTo>
                    <a:pt x="0" y="42"/>
                  </a:lnTo>
                  <a:lnTo>
                    <a:pt x="0" y="1439"/>
                  </a:lnTo>
                  <a:lnTo>
                    <a:pt x="2011" y="1439"/>
                  </a:lnTo>
                  <a:lnTo>
                    <a:pt x="2011" y="64"/>
                  </a:lnTo>
                  <a:lnTo>
                    <a:pt x="1964" y="0"/>
                  </a:lnTo>
                  <a:lnTo>
                    <a:pt x="1008" y="25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3" name="Freeform 9724"/>
            <p:cNvSpPr>
              <a:spLocks/>
            </p:cNvSpPr>
            <p:nvPr/>
          </p:nvSpPr>
          <p:spPr bwMode="auto">
            <a:xfrm>
              <a:off x="4649822" y="2136783"/>
              <a:ext cx="3051198" cy="2236795"/>
            </a:xfrm>
            <a:custGeom>
              <a:avLst/>
              <a:gdLst>
                <a:gd name="T0" fmla="*/ 913 w 1602"/>
                <a:gd name="T1" fmla="*/ 0 h 1174"/>
                <a:gd name="T2" fmla="*/ 801 w 1602"/>
                <a:gd name="T3" fmla="*/ 145 h 1174"/>
                <a:gd name="T4" fmla="*/ 650 w 1602"/>
                <a:gd name="T5" fmla="*/ 0 h 1174"/>
                <a:gd name="T6" fmla="*/ 0 w 1602"/>
                <a:gd name="T7" fmla="*/ 0 h 1174"/>
                <a:gd name="T8" fmla="*/ 0 w 1602"/>
                <a:gd name="T9" fmla="*/ 1174 h 1174"/>
                <a:gd name="T10" fmla="*/ 1602 w 1602"/>
                <a:gd name="T11" fmla="*/ 1174 h 1174"/>
                <a:gd name="T12" fmla="*/ 1602 w 1602"/>
                <a:gd name="T13" fmla="*/ 0 h 1174"/>
                <a:gd name="T14" fmla="*/ 913 w 1602"/>
                <a:gd name="T15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1174">
                  <a:moveTo>
                    <a:pt x="913" y="0"/>
                  </a:moveTo>
                  <a:cubicBezTo>
                    <a:pt x="803" y="0"/>
                    <a:pt x="801" y="145"/>
                    <a:pt x="801" y="145"/>
                  </a:cubicBezTo>
                  <a:cubicBezTo>
                    <a:pt x="799" y="10"/>
                    <a:pt x="650" y="0"/>
                    <a:pt x="6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74"/>
                    <a:pt x="0" y="1174"/>
                    <a:pt x="0" y="1174"/>
                  </a:cubicBezTo>
                  <a:cubicBezTo>
                    <a:pt x="1602" y="1174"/>
                    <a:pt x="1602" y="1174"/>
                    <a:pt x="1602" y="1174"/>
                  </a:cubicBezTo>
                  <a:cubicBezTo>
                    <a:pt x="1602" y="0"/>
                    <a:pt x="1602" y="0"/>
                    <a:pt x="1602" y="0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4" name="Rectangle 9725"/>
            <p:cNvSpPr>
              <a:spLocks noChangeArrowheads="1"/>
            </p:cNvSpPr>
            <p:nvPr/>
          </p:nvSpPr>
          <p:spPr bwMode="auto">
            <a:xfrm>
              <a:off x="4737135" y="2244734"/>
              <a:ext cx="555629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5" name="Rectangle 9726"/>
            <p:cNvSpPr>
              <a:spLocks noChangeArrowheads="1"/>
            </p:cNvSpPr>
            <p:nvPr/>
          </p:nvSpPr>
          <p:spPr bwMode="auto">
            <a:xfrm>
              <a:off x="4737135" y="2354271"/>
              <a:ext cx="555629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6" name="Rectangle 9727"/>
            <p:cNvSpPr>
              <a:spLocks noChangeArrowheads="1"/>
            </p:cNvSpPr>
            <p:nvPr/>
          </p:nvSpPr>
          <p:spPr bwMode="auto">
            <a:xfrm>
              <a:off x="4737135" y="2927361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7" name="Rectangle 9728"/>
            <p:cNvSpPr>
              <a:spLocks noChangeArrowheads="1"/>
            </p:cNvSpPr>
            <p:nvPr/>
          </p:nvSpPr>
          <p:spPr bwMode="auto">
            <a:xfrm>
              <a:off x="4737135" y="3038486"/>
              <a:ext cx="48895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8" name="Rectangle 9729"/>
            <p:cNvSpPr>
              <a:spLocks noChangeArrowheads="1"/>
            </p:cNvSpPr>
            <p:nvPr/>
          </p:nvSpPr>
          <p:spPr bwMode="auto">
            <a:xfrm>
              <a:off x="4737135" y="3144849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29" name="Rectangle 9730"/>
            <p:cNvSpPr>
              <a:spLocks noChangeArrowheads="1"/>
            </p:cNvSpPr>
            <p:nvPr/>
          </p:nvSpPr>
          <p:spPr bwMode="auto">
            <a:xfrm>
              <a:off x="4737135" y="3249624"/>
              <a:ext cx="48895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0" name="Rectangle 9731"/>
            <p:cNvSpPr>
              <a:spLocks noChangeArrowheads="1"/>
            </p:cNvSpPr>
            <p:nvPr/>
          </p:nvSpPr>
          <p:spPr bwMode="auto">
            <a:xfrm>
              <a:off x="4737135" y="246063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1" name="Rectangle 9732"/>
            <p:cNvSpPr>
              <a:spLocks noChangeArrowheads="1"/>
            </p:cNvSpPr>
            <p:nvPr/>
          </p:nvSpPr>
          <p:spPr bwMode="auto">
            <a:xfrm>
              <a:off x="4737135" y="25685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2" name="Rectangle 9733"/>
            <p:cNvSpPr>
              <a:spLocks noChangeArrowheads="1"/>
            </p:cNvSpPr>
            <p:nvPr/>
          </p:nvSpPr>
          <p:spPr bwMode="auto">
            <a:xfrm>
              <a:off x="4737135" y="267018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3" name="Rectangle 9734"/>
            <p:cNvSpPr>
              <a:spLocks noChangeArrowheads="1"/>
            </p:cNvSpPr>
            <p:nvPr/>
          </p:nvSpPr>
          <p:spPr bwMode="auto">
            <a:xfrm>
              <a:off x="4737135" y="2771785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4" name="Rectangle 9735"/>
            <p:cNvSpPr>
              <a:spLocks noChangeArrowheads="1"/>
            </p:cNvSpPr>
            <p:nvPr/>
          </p:nvSpPr>
          <p:spPr bwMode="auto">
            <a:xfrm>
              <a:off x="4737135" y="3384562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5" name="Rectangle 9736"/>
            <p:cNvSpPr>
              <a:spLocks noChangeArrowheads="1"/>
            </p:cNvSpPr>
            <p:nvPr/>
          </p:nvSpPr>
          <p:spPr bwMode="auto">
            <a:xfrm>
              <a:off x="4737135" y="3497275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6" name="Rectangle 9737"/>
            <p:cNvSpPr>
              <a:spLocks noChangeArrowheads="1"/>
            </p:cNvSpPr>
            <p:nvPr/>
          </p:nvSpPr>
          <p:spPr bwMode="auto">
            <a:xfrm>
              <a:off x="4737135" y="360205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7" name="Rectangle 9738"/>
            <p:cNvSpPr>
              <a:spLocks noChangeArrowheads="1"/>
            </p:cNvSpPr>
            <p:nvPr/>
          </p:nvSpPr>
          <p:spPr bwMode="auto">
            <a:xfrm>
              <a:off x="4981612" y="3711588"/>
              <a:ext cx="86519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8" name="Rectangle 9739"/>
            <p:cNvSpPr>
              <a:spLocks noChangeArrowheads="1"/>
            </p:cNvSpPr>
            <p:nvPr/>
          </p:nvSpPr>
          <p:spPr bwMode="auto">
            <a:xfrm>
              <a:off x="4737135" y="3811601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39" name="Rectangle 9740"/>
            <p:cNvSpPr>
              <a:spLocks noChangeArrowheads="1"/>
            </p:cNvSpPr>
            <p:nvPr/>
          </p:nvSpPr>
          <p:spPr bwMode="auto">
            <a:xfrm>
              <a:off x="4737135" y="3917964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0" name="Rectangle 9741"/>
            <p:cNvSpPr>
              <a:spLocks noChangeArrowheads="1"/>
            </p:cNvSpPr>
            <p:nvPr/>
          </p:nvSpPr>
          <p:spPr bwMode="auto">
            <a:xfrm>
              <a:off x="4737135" y="4022739"/>
              <a:ext cx="88424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1" name="Rectangle 9742"/>
            <p:cNvSpPr>
              <a:spLocks noChangeArrowheads="1"/>
            </p:cNvSpPr>
            <p:nvPr/>
          </p:nvSpPr>
          <p:spPr bwMode="auto">
            <a:xfrm>
              <a:off x="4737135" y="4132277"/>
              <a:ext cx="1109671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2" name="Rectangle 9743"/>
            <p:cNvSpPr>
              <a:spLocks noChangeArrowheads="1"/>
            </p:cNvSpPr>
            <p:nvPr/>
          </p:nvSpPr>
          <p:spPr bwMode="auto">
            <a:xfrm>
              <a:off x="4737135" y="4232290"/>
              <a:ext cx="1109671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3" name="Rectangle 9744"/>
            <p:cNvSpPr>
              <a:spLocks noChangeArrowheads="1"/>
            </p:cNvSpPr>
            <p:nvPr/>
          </p:nvSpPr>
          <p:spPr bwMode="auto">
            <a:xfrm>
              <a:off x="5292764" y="2908311"/>
              <a:ext cx="554042" cy="40322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4" name="Rectangle 9745"/>
            <p:cNvSpPr>
              <a:spLocks noChangeArrowheads="1"/>
            </p:cNvSpPr>
            <p:nvPr/>
          </p:nvSpPr>
          <p:spPr bwMode="auto">
            <a:xfrm>
              <a:off x="6496098" y="2266959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5" name="Rectangle 9746"/>
            <p:cNvSpPr>
              <a:spLocks noChangeArrowheads="1"/>
            </p:cNvSpPr>
            <p:nvPr/>
          </p:nvSpPr>
          <p:spPr bwMode="auto">
            <a:xfrm>
              <a:off x="6496098" y="2379671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6" name="Rectangle 9747"/>
            <p:cNvSpPr>
              <a:spLocks noChangeArrowheads="1"/>
            </p:cNvSpPr>
            <p:nvPr/>
          </p:nvSpPr>
          <p:spPr bwMode="auto">
            <a:xfrm>
              <a:off x="6496098" y="2484447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7" name="Rectangle 9748"/>
            <p:cNvSpPr>
              <a:spLocks noChangeArrowheads="1"/>
            </p:cNvSpPr>
            <p:nvPr/>
          </p:nvSpPr>
          <p:spPr bwMode="auto">
            <a:xfrm>
              <a:off x="6496098" y="2592397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8" name="Rectangle 9749"/>
            <p:cNvSpPr>
              <a:spLocks noChangeArrowheads="1"/>
            </p:cNvSpPr>
            <p:nvPr/>
          </p:nvSpPr>
          <p:spPr bwMode="auto">
            <a:xfrm>
              <a:off x="6496098" y="269399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49" name="Rectangle 9750"/>
            <p:cNvSpPr>
              <a:spLocks noChangeArrowheads="1"/>
            </p:cNvSpPr>
            <p:nvPr/>
          </p:nvSpPr>
          <p:spPr bwMode="auto">
            <a:xfrm>
              <a:off x="6496098" y="2797185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0" name="Rectangle 9751"/>
            <p:cNvSpPr>
              <a:spLocks noChangeArrowheads="1"/>
            </p:cNvSpPr>
            <p:nvPr/>
          </p:nvSpPr>
          <p:spPr bwMode="auto">
            <a:xfrm>
              <a:off x="6496098" y="3409962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1" name="Rectangle 9752"/>
            <p:cNvSpPr>
              <a:spLocks noChangeArrowheads="1"/>
            </p:cNvSpPr>
            <p:nvPr/>
          </p:nvSpPr>
          <p:spPr bwMode="auto">
            <a:xfrm>
              <a:off x="6496098" y="3521088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2" name="Rectangle 9753"/>
            <p:cNvSpPr>
              <a:spLocks noChangeArrowheads="1"/>
            </p:cNvSpPr>
            <p:nvPr/>
          </p:nvSpPr>
          <p:spPr bwMode="auto">
            <a:xfrm>
              <a:off x="6496098" y="3627451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3" name="Rectangle 9754"/>
            <p:cNvSpPr>
              <a:spLocks noChangeArrowheads="1"/>
            </p:cNvSpPr>
            <p:nvPr/>
          </p:nvSpPr>
          <p:spPr bwMode="auto">
            <a:xfrm>
              <a:off x="6496098" y="4046552"/>
              <a:ext cx="1101733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4" name="Rectangle 9755"/>
            <p:cNvSpPr>
              <a:spLocks noChangeArrowheads="1"/>
            </p:cNvSpPr>
            <p:nvPr/>
          </p:nvSpPr>
          <p:spPr bwMode="auto">
            <a:xfrm>
              <a:off x="6496098" y="4154502"/>
              <a:ext cx="1108084" cy="619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5" name="Rectangle 9756"/>
            <p:cNvSpPr>
              <a:spLocks noChangeArrowheads="1"/>
            </p:cNvSpPr>
            <p:nvPr/>
          </p:nvSpPr>
          <p:spPr bwMode="auto">
            <a:xfrm>
              <a:off x="6496098" y="4257690"/>
              <a:ext cx="1108084" cy="603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6" name="Rectangle 9757"/>
            <p:cNvSpPr>
              <a:spLocks noChangeArrowheads="1"/>
            </p:cNvSpPr>
            <p:nvPr/>
          </p:nvSpPr>
          <p:spPr bwMode="auto">
            <a:xfrm>
              <a:off x="7086653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7" name="Rectangle 9758"/>
            <p:cNvSpPr>
              <a:spLocks noChangeArrowheads="1"/>
            </p:cNvSpPr>
            <p:nvPr/>
          </p:nvSpPr>
          <p:spPr bwMode="auto">
            <a:xfrm>
              <a:off x="6496098" y="2933711"/>
              <a:ext cx="517529" cy="401639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8" name="Rectangle 9759"/>
            <p:cNvSpPr>
              <a:spLocks noChangeArrowheads="1"/>
            </p:cNvSpPr>
            <p:nvPr/>
          </p:nvSpPr>
          <p:spPr bwMode="auto">
            <a:xfrm>
              <a:off x="6496098" y="3740164"/>
              <a:ext cx="425453" cy="269876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59" name="Rectangle 9760"/>
            <p:cNvSpPr>
              <a:spLocks noChangeArrowheads="1"/>
            </p:cNvSpPr>
            <p:nvPr/>
          </p:nvSpPr>
          <p:spPr bwMode="auto">
            <a:xfrm>
              <a:off x="6967589" y="3740164"/>
              <a:ext cx="630242" cy="268288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0" name="Rectangle 9761"/>
            <p:cNvSpPr>
              <a:spLocks noChangeArrowheads="1"/>
            </p:cNvSpPr>
            <p:nvPr/>
          </p:nvSpPr>
          <p:spPr bwMode="auto">
            <a:xfrm>
              <a:off x="4002117" y="2265371"/>
              <a:ext cx="361953" cy="2095507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1" name="Rectangle 9762"/>
            <p:cNvSpPr>
              <a:spLocks noChangeArrowheads="1"/>
            </p:cNvSpPr>
            <p:nvPr/>
          </p:nvSpPr>
          <p:spPr bwMode="auto">
            <a:xfrm>
              <a:off x="3997354" y="2265371"/>
              <a:ext cx="138114" cy="209550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2" name="Rectangle 9763"/>
            <p:cNvSpPr>
              <a:spLocks noChangeArrowheads="1"/>
            </p:cNvSpPr>
            <p:nvPr/>
          </p:nvSpPr>
          <p:spPr bwMode="auto">
            <a:xfrm>
              <a:off x="4238656" y="230505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3" name="Rectangle 9764"/>
            <p:cNvSpPr>
              <a:spLocks noChangeArrowheads="1"/>
            </p:cNvSpPr>
            <p:nvPr/>
          </p:nvSpPr>
          <p:spPr bwMode="auto">
            <a:xfrm>
              <a:off x="4297394" y="233045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4" name="Rectangle 9765"/>
            <p:cNvSpPr>
              <a:spLocks noChangeArrowheads="1"/>
            </p:cNvSpPr>
            <p:nvPr/>
          </p:nvSpPr>
          <p:spPr bwMode="auto">
            <a:xfrm>
              <a:off x="4297394" y="23526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5" name="Rectangle 9766"/>
            <p:cNvSpPr>
              <a:spLocks noChangeArrowheads="1"/>
            </p:cNvSpPr>
            <p:nvPr/>
          </p:nvSpPr>
          <p:spPr bwMode="auto">
            <a:xfrm>
              <a:off x="4297394" y="237808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6" name="Rectangle 9767"/>
            <p:cNvSpPr>
              <a:spLocks noChangeArrowheads="1"/>
            </p:cNvSpPr>
            <p:nvPr/>
          </p:nvSpPr>
          <p:spPr bwMode="auto">
            <a:xfrm>
              <a:off x="4297394" y="240030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7" name="Rectangle 9768"/>
            <p:cNvSpPr>
              <a:spLocks noChangeArrowheads="1"/>
            </p:cNvSpPr>
            <p:nvPr/>
          </p:nvSpPr>
          <p:spPr bwMode="auto">
            <a:xfrm>
              <a:off x="4238656" y="242253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8" name="Rectangle 9769"/>
            <p:cNvSpPr>
              <a:spLocks noChangeArrowheads="1"/>
            </p:cNvSpPr>
            <p:nvPr/>
          </p:nvSpPr>
          <p:spPr bwMode="auto">
            <a:xfrm>
              <a:off x="4297394" y="244634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69" name="Rectangle 9770"/>
            <p:cNvSpPr>
              <a:spLocks noChangeArrowheads="1"/>
            </p:cNvSpPr>
            <p:nvPr/>
          </p:nvSpPr>
          <p:spPr bwMode="auto">
            <a:xfrm>
              <a:off x="4297394" y="2470159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0" name="Rectangle 9771"/>
            <p:cNvSpPr>
              <a:spLocks noChangeArrowheads="1"/>
            </p:cNvSpPr>
            <p:nvPr/>
          </p:nvSpPr>
          <p:spPr bwMode="auto">
            <a:xfrm>
              <a:off x="4297394" y="249397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1" name="Rectangle 9772"/>
            <p:cNvSpPr>
              <a:spLocks noChangeArrowheads="1"/>
            </p:cNvSpPr>
            <p:nvPr/>
          </p:nvSpPr>
          <p:spPr bwMode="auto">
            <a:xfrm>
              <a:off x="4297394" y="2517784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2" name="Rectangle 9773"/>
            <p:cNvSpPr>
              <a:spLocks noChangeArrowheads="1"/>
            </p:cNvSpPr>
            <p:nvPr/>
          </p:nvSpPr>
          <p:spPr bwMode="auto">
            <a:xfrm>
              <a:off x="4238656" y="2541597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3" name="Rectangle 9774"/>
            <p:cNvSpPr>
              <a:spLocks noChangeArrowheads="1"/>
            </p:cNvSpPr>
            <p:nvPr/>
          </p:nvSpPr>
          <p:spPr bwMode="auto">
            <a:xfrm>
              <a:off x="4297394" y="256382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4" name="Rectangle 9775"/>
            <p:cNvSpPr>
              <a:spLocks noChangeArrowheads="1"/>
            </p:cNvSpPr>
            <p:nvPr/>
          </p:nvSpPr>
          <p:spPr bwMode="auto">
            <a:xfrm>
              <a:off x="4297394" y="2587635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5" name="Rectangle 9776"/>
            <p:cNvSpPr>
              <a:spLocks noChangeArrowheads="1"/>
            </p:cNvSpPr>
            <p:nvPr/>
          </p:nvSpPr>
          <p:spPr bwMode="auto">
            <a:xfrm>
              <a:off x="4297394" y="261144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6" name="Rectangle 9777"/>
            <p:cNvSpPr>
              <a:spLocks noChangeArrowheads="1"/>
            </p:cNvSpPr>
            <p:nvPr/>
          </p:nvSpPr>
          <p:spPr bwMode="auto">
            <a:xfrm>
              <a:off x="4297394" y="2635260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7" name="Rectangle 9778"/>
            <p:cNvSpPr>
              <a:spLocks noChangeArrowheads="1"/>
            </p:cNvSpPr>
            <p:nvPr/>
          </p:nvSpPr>
          <p:spPr bwMode="auto">
            <a:xfrm>
              <a:off x="4240244" y="265748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8" name="Rectangle 9779"/>
            <p:cNvSpPr>
              <a:spLocks noChangeArrowheads="1"/>
            </p:cNvSpPr>
            <p:nvPr/>
          </p:nvSpPr>
          <p:spPr bwMode="auto">
            <a:xfrm>
              <a:off x="4297394" y="268288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79" name="Rectangle 9780"/>
            <p:cNvSpPr>
              <a:spLocks noChangeArrowheads="1"/>
            </p:cNvSpPr>
            <p:nvPr/>
          </p:nvSpPr>
          <p:spPr bwMode="auto">
            <a:xfrm>
              <a:off x="4297394" y="270511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0" name="Rectangle 9781"/>
            <p:cNvSpPr>
              <a:spLocks noChangeArrowheads="1"/>
            </p:cNvSpPr>
            <p:nvPr/>
          </p:nvSpPr>
          <p:spPr bwMode="auto">
            <a:xfrm>
              <a:off x="4297394" y="2730510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1" name="Rectangle 9782"/>
            <p:cNvSpPr>
              <a:spLocks noChangeArrowheads="1"/>
            </p:cNvSpPr>
            <p:nvPr/>
          </p:nvSpPr>
          <p:spPr bwMode="auto">
            <a:xfrm>
              <a:off x="4297394" y="275273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2" name="Rectangle 9783"/>
            <p:cNvSpPr>
              <a:spLocks noChangeArrowheads="1"/>
            </p:cNvSpPr>
            <p:nvPr/>
          </p:nvSpPr>
          <p:spPr bwMode="auto">
            <a:xfrm>
              <a:off x="4238656" y="2774960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3" name="Rectangle 9784"/>
            <p:cNvSpPr>
              <a:spLocks noChangeArrowheads="1"/>
            </p:cNvSpPr>
            <p:nvPr/>
          </p:nvSpPr>
          <p:spPr bwMode="auto">
            <a:xfrm>
              <a:off x="4297394" y="279877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4" name="Rectangle 9785"/>
            <p:cNvSpPr>
              <a:spLocks noChangeArrowheads="1"/>
            </p:cNvSpPr>
            <p:nvPr/>
          </p:nvSpPr>
          <p:spPr bwMode="auto">
            <a:xfrm>
              <a:off x="4297394" y="2820998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5" name="Rectangle 9786"/>
            <p:cNvSpPr>
              <a:spLocks noChangeArrowheads="1"/>
            </p:cNvSpPr>
            <p:nvPr/>
          </p:nvSpPr>
          <p:spPr bwMode="auto">
            <a:xfrm>
              <a:off x="4297394" y="2844811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6" name="Rectangle 9787"/>
            <p:cNvSpPr>
              <a:spLocks noChangeArrowheads="1"/>
            </p:cNvSpPr>
            <p:nvPr/>
          </p:nvSpPr>
          <p:spPr bwMode="auto">
            <a:xfrm>
              <a:off x="4297394" y="2868623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7" name="Rectangle 9788"/>
            <p:cNvSpPr>
              <a:spLocks noChangeArrowheads="1"/>
            </p:cNvSpPr>
            <p:nvPr/>
          </p:nvSpPr>
          <p:spPr bwMode="auto">
            <a:xfrm>
              <a:off x="4238656" y="2892436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8" name="Rectangle 9789"/>
            <p:cNvSpPr>
              <a:spLocks noChangeArrowheads="1"/>
            </p:cNvSpPr>
            <p:nvPr/>
          </p:nvSpPr>
          <p:spPr bwMode="auto">
            <a:xfrm>
              <a:off x="4297394" y="291466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89" name="Rectangle 9790"/>
            <p:cNvSpPr>
              <a:spLocks noChangeArrowheads="1"/>
            </p:cNvSpPr>
            <p:nvPr/>
          </p:nvSpPr>
          <p:spPr bwMode="auto">
            <a:xfrm>
              <a:off x="4297394" y="2940061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0" name="Rectangle 9791"/>
            <p:cNvSpPr>
              <a:spLocks noChangeArrowheads="1"/>
            </p:cNvSpPr>
            <p:nvPr/>
          </p:nvSpPr>
          <p:spPr bwMode="auto">
            <a:xfrm>
              <a:off x="4297394" y="296228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1" name="Rectangle 9792"/>
            <p:cNvSpPr>
              <a:spLocks noChangeArrowheads="1"/>
            </p:cNvSpPr>
            <p:nvPr/>
          </p:nvSpPr>
          <p:spPr bwMode="auto">
            <a:xfrm>
              <a:off x="4297394" y="2984511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2" name="Rectangle 9793"/>
            <p:cNvSpPr>
              <a:spLocks noChangeArrowheads="1"/>
            </p:cNvSpPr>
            <p:nvPr/>
          </p:nvSpPr>
          <p:spPr bwMode="auto">
            <a:xfrm>
              <a:off x="4240244" y="3008324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3" name="Rectangle 9794"/>
            <p:cNvSpPr>
              <a:spLocks noChangeArrowheads="1"/>
            </p:cNvSpPr>
            <p:nvPr/>
          </p:nvSpPr>
          <p:spPr bwMode="auto">
            <a:xfrm>
              <a:off x="4297394" y="3032136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4" name="Rectangle 9795"/>
            <p:cNvSpPr>
              <a:spLocks noChangeArrowheads="1"/>
            </p:cNvSpPr>
            <p:nvPr/>
          </p:nvSpPr>
          <p:spPr bwMode="auto">
            <a:xfrm>
              <a:off x="4297394" y="30559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5" name="Rectangle 9796"/>
            <p:cNvSpPr>
              <a:spLocks noChangeArrowheads="1"/>
            </p:cNvSpPr>
            <p:nvPr/>
          </p:nvSpPr>
          <p:spPr bwMode="auto">
            <a:xfrm>
              <a:off x="4297394" y="3079761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6" name="Rectangle 9797"/>
            <p:cNvSpPr>
              <a:spLocks noChangeArrowheads="1"/>
            </p:cNvSpPr>
            <p:nvPr/>
          </p:nvSpPr>
          <p:spPr bwMode="auto">
            <a:xfrm>
              <a:off x="4297394" y="31035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7" name="Rectangle 9798"/>
            <p:cNvSpPr>
              <a:spLocks noChangeArrowheads="1"/>
            </p:cNvSpPr>
            <p:nvPr/>
          </p:nvSpPr>
          <p:spPr bwMode="auto">
            <a:xfrm>
              <a:off x="4238656" y="3125799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8" name="Rectangle 9799"/>
            <p:cNvSpPr>
              <a:spLocks noChangeArrowheads="1"/>
            </p:cNvSpPr>
            <p:nvPr/>
          </p:nvSpPr>
          <p:spPr bwMode="auto">
            <a:xfrm>
              <a:off x="4297394" y="3146437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99" name="Rectangle 9800"/>
            <p:cNvSpPr>
              <a:spLocks noChangeArrowheads="1"/>
            </p:cNvSpPr>
            <p:nvPr/>
          </p:nvSpPr>
          <p:spPr bwMode="auto">
            <a:xfrm>
              <a:off x="4297394" y="3170249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0" name="Rectangle 9801"/>
            <p:cNvSpPr>
              <a:spLocks noChangeArrowheads="1"/>
            </p:cNvSpPr>
            <p:nvPr/>
          </p:nvSpPr>
          <p:spPr bwMode="auto">
            <a:xfrm>
              <a:off x="4297394" y="3194062"/>
              <a:ext cx="60325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1" name="Rectangle 9802"/>
            <p:cNvSpPr>
              <a:spLocks noChangeArrowheads="1"/>
            </p:cNvSpPr>
            <p:nvPr/>
          </p:nvSpPr>
          <p:spPr bwMode="auto">
            <a:xfrm>
              <a:off x="4297394" y="3217874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2" name="Rectangle 9803"/>
            <p:cNvSpPr>
              <a:spLocks noChangeArrowheads="1"/>
            </p:cNvSpPr>
            <p:nvPr/>
          </p:nvSpPr>
          <p:spPr bwMode="auto">
            <a:xfrm>
              <a:off x="4240244" y="3240099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3" name="Rectangle 9804"/>
            <p:cNvSpPr>
              <a:spLocks noChangeArrowheads="1"/>
            </p:cNvSpPr>
            <p:nvPr/>
          </p:nvSpPr>
          <p:spPr bwMode="auto">
            <a:xfrm>
              <a:off x="4297394" y="326391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4" name="Rectangle 9805"/>
            <p:cNvSpPr>
              <a:spLocks noChangeArrowheads="1"/>
            </p:cNvSpPr>
            <p:nvPr/>
          </p:nvSpPr>
          <p:spPr bwMode="auto">
            <a:xfrm>
              <a:off x="4297394" y="3286137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5" name="Rectangle 9806"/>
            <p:cNvSpPr>
              <a:spLocks noChangeArrowheads="1"/>
            </p:cNvSpPr>
            <p:nvPr/>
          </p:nvSpPr>
          <p:spPr bwMode="auto">
            <a:xfrm>
              <a:off x="4297394" y="3311537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6" name="Rectangle 9807"/>
            <p:cNvSpPr>
              <a:spLocks noChangeArrowheads="1"/>
            </p:cNvSpPr>
            <p:nvPr/>
          </p:nvSpPr>
          <p:spPr bwMode="auto">
            <a:xfrm>
              <a:off x="4297394" y="3333762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7" name="Rectangle 9808"/>
            <p:cNvSpPr>
              <a:spLocks noChangeArrowheads="1"/>
            </p:cNvSpPr>
            <p:nvPr/>
          </p:nvSpPr>
          <p:spPr bwMode="auto">
            <a:xfrm>
              <a:off x="4240244" y="3355987"/>
              <a:ext cx="117476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8" name="Rectangle 9809"/>
            <p:cNvSpPr>
              <a:spLocks noChangeArrowheads="1"/>
            </p:cNvSpPr>
            <p:nvPr/>
          </p:nvSpPr>
          <p:spPr bwMode="auto">
            <a:xfrm>
              <a:off x="4300569" y="3381387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09" name="Rectangle 9810"/>
            <p:cNvSpPr>
              <a:spLocks noChangeArrowheads="1"/>
            </p:cNvSpPr>
            <p:nvPr/>
          </p:nvSpPr>
          <p:spPr bwMode="auto">
            <a:xfrm>
              <a:off x="4300569" y="3403612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0" name="Rectangle 9811"/>
            <p:cNvSpPr>
              <a:spLocks noChangeArrowheads="1"/>
            </p:cNvSpPr>
            <p:nvPr/>
          </p:nvSpPr>
          <p:spPr bwMode="auto">
            <a:xfrm>
              <a:off x="4300569" y="3427425"/>
              <a:ext cx="58738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1" name="Rectangle 9812"/>
            <p:cNvSpPr>
              <a:spLocks noChangeArrowheads="1"/>
            </p:cNvSpPr>
            <p:nvPr/>
          </p:nvSpPr>
          <p:spPr bwMode="auto">
            <a:xfrm>
              <a:off x="4300569" y="3451238"/>
              <a:ext cx="58738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2" name="Rectangle 9813"/>
            <p:cNvSpPr>
              <a:spLocks noChangeArrowheads="1"/>
            </p:cNvSpPr>
            <p:nvPr/>
          </p:nvSpPr>
          <p:spPr bwMode="auto">
            <a:xfrm>
              <a:off x="4240244" y="3475050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3" name="Rectangle 9814"/>
            <p:cNvSpPr>
              <a:spLocks noChangeArrowheads="1"/>
            </p:cNvSpPr>
            <p:nvPr/>
          </p:nvSpPr>
          <p:spPr bwMode="auto">
            <a:xfrm>
              <a:off x="4297394" y="3497275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4" name="Rectangle 9815"/>
            <p:cNvSpPr>
              <a:spLocks noChangeArrowheads="1"/>
            </p:cNvSpPr>
            <p:nvPr/>
          </p:nvSpPr>
          <p:spPr bwMode="auto">
            <a:xfrm>
              <a:off x="4297394" y="3522675"/>
              <a:ext cx="60325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5" name="Rectangle 9816"/>
            <p:cNvSpPr>
              <a:spLocks noChangeArrowheads="1"/>
            </p:cNvSpPr>
            <p:nvPr/>
          </p:nvSpPr>
          <p:spPr bwMode="auto">
            <a:xfrm>
              <a:off x="4297394" y="3544900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6" name="Rectangle 9817"/>
            <p:cNvSpPr>
              <a:spLocks noChangeArrowheads="1"/>
            </p:cNvSpPr>
            <p:nvPr/>
          </p:nvSpPr>
          <p:spPr bwMode="auto">
            <a:xfrm>
              <a:off x="4297394" y="3568713"/>
              <a:ext cx="60325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7" name="Rectangle 9818"/>
            <p:cNvSpPr>
              <a:spLocks noChangeArrowheads="1"/>
            </p:cNvSpPr>
            <p:nvPr/>
          </p:nvSpPr>
          <p:spPr bwMode="auto">
            <a:xfrm>
              <a:off x="4240244" y="3590938"/>
              <a:ext cx="117476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8" name="Rectangle 9819"/>
            <p:cNvSpPr>
              <a:spLocks noChangeArrowheads="1"/>
            </p:cNvSpPr>
            <p:nvPr/>
          </p:nvSpPr>
          <p:spPr bwMode="auto">
            <a:xfrm>
              <a:off x="4295806" y="3611576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19" name="Rectangle 9820"/>
            <p:cNvSpPr>
              <a:spLocks noChangeArrowheads="1"/>
            </p:cNvSpPr>
            <p:nvPr/>
          </p:nvSpPr>
          <p:spPr bwMode="auto">
            <a:xfrm>
              <a:off x="4295806" y="3636976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0" name="Rectangle 9821"/>
            <p:cNvSpPr>
              <a:spLocks noChangeArrowheads="1"/>
            </p:cNvSpPr>
            <p:nvPr/>
          </p:nvSpPr>
          <p:spPr bwMode="auto">
            <a:xfrm>
              <a:off x="4295806" y="3659201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1" name="Rectangle 9822"/>
            <p:cNvSpPr>
              <a:spLocks noChangeArrowheads="1"/>
            </p:cNvSpPr>
            <p:nvPr/>
          </p:nvSpPr>
          <p:spPr bwMode="auto">
            <a:xfrm>
              <a:off x="4295806" y="368301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2" name="Rectangle 9823"/>
            <p:cNvSpPr>
              <a:spLocks noChangeArrowheads="1"/>
            </p:cNvSpPr>
            <p:nvPr/>
          </p:nvSpPr>
          <p:spPr bwMode="auto">
            <a:xfrm>
              <a:off x="4238656" y="3705238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3" name="Rectangle 9824"/>
            <p:cNvSpPr>
              <a:spLocks noChangeArrowheads="1"/>
            </p:cNvSpPr>
            <p:nvPr/>
          </p:nvSpPr>
          <p:spPr bwMode="auto">
            <a:xfrm>
              <a:off x="4297394" y="37306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4" name="Rectangle 9825"/>
            <p:cNvSpPr>
              <a:spLocks noChangeArrowheads="1"/>
            </p:cNvSpPr>
            <p:nvPr/>
          </p:nvSpPr>
          <p:spPr bwMode="auto">
            <a:xfrm>
              <a:off x="4297394" y="37528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5" name="Rectangle 9826"/>
            <p:cNvSpPr>
              <a:spLocks noChangeArrowheads="1"/>
            </p:cNvSpPr>
            <p:nvPr/>
          </p:nvSpPr>
          <p:spPr bwMode="auto">
            <a:xfrm>
              <a:off x="4297394" y="377826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6" name="Rectangle 9827"/>
            <p:cNvSpPr>
              <a:spLocks noChangeArrowheads="1"/>
            </p:cNvSpPr>
            <p:nvPr/>
          </p:nvSpPr>
          <p:spPr bwMode="auto">
            <a:xfrm>
              <a:off x="4297394" y="380048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7" name="Rectangle 9828"/>
            <p:cNvSpPr>
              <a:spLocks noChangeArrowheads="1"/>
            </p:cNvSpPr>
            <p:nvPr/>
          </p:nvSpPr>
          <p:spPr bwMode="auto">
            <a:xfrm>
              <a:off x="4240244" y="3822714"/>
              <a:ext cx="11906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8" name="Rectangle 9829"/>
            <p:cNvSpPr>
              <a:spLocks noChangeArrowheads="1"/>
            </p:cNvSpPr>
            <p:nvPr/>
          </p:nvSpPr>
          <p:spPr bwMode="auto">
            <a:xfrm>
              <a:off x="4295806" y="38481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29" name="Rectangle 9830"/>
            <p:cNvSpPr>
              <a:spLocks noChangeArrowheads="1"/>
            </p:cNvSpPr>
            <p:nvPr/>
          </p:nvSpPr>
          <p:spPr bwMode="auto">
            <a:xfrm>
              <a:off x="4295806" y="3870339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0" name="Rectangle 9831"/>
            <p:cNvSpPr>
              <a:spLocks noChangeArrowheads="1"/>
            </p:cNvSpPr>
            <p:nvPr/>
          </p:nvSpPr>
          <p:spPr bwMode="auto">
            <a:xfrm>
              <a:off x="4295806" y="3895739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1" name="Rectangle 9832"/>
            <p:cNvSpPr>
              <a:spLocks noChangeArrowheads="1"/>
            </p:cNvSpPr>
            <p:nvPr/>
          </p:nvSpPr>
          <p:spPr bwMode="auto">
            <a:xfrm>
              <a:off x="4295806" y="3917964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2" name="Rectangle 9833"/>
            <p:cNvSpPr>
              <a:spLocks noChangeArrowheads="1"/>
            </p:cNvSpPr>
            <p:nvPr/>
          </p:nvSpPr>
          <p:spPr bwMode="auto">
            <a:xfrm>
              <a:off x="4238656" y="3941777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3" name="Rectangle 9834"/>
            <p:cNvSpPr>
              <a:spLocks noChangeArrowheads="1"/>
            </p:cNvSpPr>
            <p:nvPr/>
          </p:nvSpPr>
          <p:spPr bwMode="auto">
            <a:xfrm>
              <a:off x="4295806" y="3962414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4" name="Rectangle 9835"/>
            <p:cNvSpPr>
              <a:spLocks noChangeArrowheads="1"/>
            </p:cNvSpPr>
            <p:nvPr/>
          </p:nvSpPr>
          <p:spPr bwMode="auto">
            <a:xfrm>
              <a:off x="4295806" y="3987814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5" name="Rectangle 9836"/>
            <p:cNvSpPr>
              <a:spLocks noChangeArrowheads="1"/>
            </p:cNvSpPr>
            <p:nvPr/>
          </p:nvSpPr>
          <p:spPr bwMode="auto">
            <a:xfrm>
              <a:off x="4295806" y="4010039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6" name="Rectangle 9837"/>
            <p:cNvSpPr>
              <a:spLocks noChangeArrowheads="1"/>
            </p:cNvSpPr>
            <p:nvPr/>
          </p:nvSpPr>
          <p:spPr bwMode="auto">
            <a:xfrm>
              <a:off x="4295806" y="4035440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7" name="Rectangle 9838"/>
            <p:cNvSpPr>
              <a:spLocks noChangeArrowheads="1"/>
            </p:cNvSpPr>
            <p:nvPr/>
          </p:nvSpPr>
          <p:spPr bwMode="auto">
            <a:xfrm>
              <a:off x="4238656" y="4057665"/>
              <a:ext cx="11906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8" name="Rectangle 9839"/>
            <p:cNvSpPr>
              <a:spLocks noChangeArrowheads="1"/>
            </p:cNvSpPr>
            <p:nvPr/>
          </p:nvSpPr>
          <p:spPr bwMode="auto">
            <a:xfrm>
              <a:off x="4297394" y="4079890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39" name="Rectangle 9840"/>
            <p:cNvSpPr>
              <a:spLocks noChangeArrowheads="1"/>
            </p:cNvSpPr>
            <p:nvPr/>
          </p:nvSpPr>
          <p:spPr bwMode="auto">
            <a:xfrm>
              <a:off x="4297394" y="4103702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0" name="Rectangle 9841"/>
            <p:cNvSpPr>
              <a:spLocks noChangeArrowheads="1"/>
            </p:cNvSpPr>
            <p:nvPr/>
          </p:nvSpPr>
          <p:spPr bwMode="auto">
            <a:xfrm>
              <a:off x="4297394" y="4127515"/>
              <a:ext cx="61913" cy="12700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1" name="Rectangle 9842"/>
            <p:cNvSpPr>
              <a:spLocks noChangeArrowheads="1"/>
            </p:cNvSpPr>
            <p:nvPr/>
          </p:nvSpPr>
          <p:spPr bwMode="auto">
            <a:xfrm>
              <a:off x="4297394" y="4151327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2" name="Rectangle 9843"/>
            <p:cNvSpPr>
              <a:spLocks noChangeArrowheads="1"/>
            </p:cNvSpPr>
            <p:nvPr/>
          </p:nvSpPr>
          <p:spPr bwMode="auto">
            <a:xfrm>
              <a:off x="4240244" y="4173552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3" name="Rectangle 9844"/>
            <p:cNvSpPr>
              <a:spLocks noChangeArrowheads="1"/>
            </p:cNvSpPr>
            <p:nvPr/>
          </p:nvSpPr>
          <p:spPr bwMode="auto">
            <a:xfrm>
              <a:off x="4295806" y="419895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4" name="Rectangle 9845"/>
            <p:cNvSpPr>
              <a:spLocks noChangeArrowheads="1"/>
            </p:cNvSpPr>
            <p:nvPr/>
          </p:nvSpPr>
          <p:spPr bwMode="auto">
            <a:xfrm>
              <a:off x="4295806" y="4221178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5" name="Rectangle 9846"/>
            <p:cNvSpPr>
              <a:spLocks noChangeArrowheads="1"/>
            </p:cNvSpPr>
            <p:nvPr/>
          </p:nvSpPr>
          <p:spPr bwMode="auto">
            <a:xfrm>
              <a:off x="4295806" y="4246578"/>
              <a:ext cx="61913" cy="9525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6" name="Rectangle 9847"/>
            <p:cNvSpPr>
              <a:spLocks noChangeArrowheads="1"/>
            </p:cNvSpPr>
            <p:nvPr/>
          </p:nvSpPr>
          <p:spPr bwMode="auto">
            <a:xfrm>
              <a:off x="4295806" y="4268803"/>
              <a:ext cx="6191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7" name="Rectangle 9848"/>
            <p:cNvSpPr>
              <a:spLocks noChangeArrowheads="1"/>
            </p:cNvSpPr>
            <p:nvPr/>
          </p:nvSpPr>
          <p:spPr bwMode="auto">
            <a:xfrm>
              <a:off x="4238656" y="4292615"/>
              <a:ext cx="119063" cy="11113"/>
            </a:xfrm>
            <a:prstGeom prst="rect">
              <a:avLst/>
            </a:pr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8" name="Rectangle 9849"/>
            <p:cNvSpPr>
              <a:spLocks noChangeArrowheads="1"/>
            </p:cNvSpPr>
            <p:nvPr/>
          </p:nvSpPr>
          <p:spPr bwMode="auto">
            <a:xfrm>
              <a:off x="7996297" y="2236796"/>
              <a:ext cx="133351" cy="125413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49" name="Rectangle 9850"/>
            <p:cNvSpPr>
              <a:spLocks noChangeArrowheads="1"/>
            </p:cNvSpPr>
            <p:nvPr/>
          </p:nvSpPr>
          <p:spPr bwMode="auto">
            <a:xfrm>
              <a:off x="7996297" y="2306646"/>
              <a:ext cx="133351" cy="42863"/>
            </a:xfrm>
            <a:prstGeom prst="rect">
              <a:avLst/>
            </a:prstGeom>
            <a:solidFill>
              <a:srgbClr val="E57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0" name="Rectangle 9851"/>
            <p:cNvSpPr>
              <a:spLocks noChangeArrowheads="1"/>
            </p:cNvSpPr>
            <p:nvPr/>
          </p:nvSpPr>
          <p:spPr bwMode="auto">
            <a:xfrm>
              <a:off x="7996297" y="2332046"/>
              <a:ext cx="133351" cy="1714506"/>
            </a:xfrm>
            <a:prstGeom prst="rect">
              <a:avLst/>
            </a:pr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1" name="Freeform 9852"/>
            <p:cNvSpPr>
              <a:spLocks/>
            </p:cNvSpPr>
            <p:nvPr/>
          </p:nvSpPr>
          <p:spPr bwMode="auto">
            <a:xfrm>
              <a:off x="7996297" y="4046552"/>
              <a:ext cx="133351" cy="195263"/>
            </a:xfrm>
            <a:custGeom>
              <a:avLst/>
              <a:gdLst>
                <a:gd name="T0" fmla="*/ 84 w 84"/>
                <a:gd name="T1" fmla="*/ 0 h 123"/>
                <a:gd name="T2" fmla="*/ 42 w 84"/>
                <a:gd name="T3" fmla="*/ 123 h 123"/>
                <a:gd name="T4" fmla="*/ 0 w 84"/>
                <a:gd name="T5" fmla="*/ 0 h 123"/>
                <a:gd name="T6" fmla="*/ 84 w 8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23">
                  <a:moveTo>
                    <a:pt x="84" y="0"/>
                  </a:moveTo>
                  <a:lnTo>
                    <a:pt x="42" y="123"/>
                  </a:lnTo>
                  <a:lnTo>
                    <a:pt x="0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7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2" name="Freeform 9853"/>
            <p:cNvSpPr>
              <a:spLocks/>
            </p:cNvSpPr>
            <p:nvPr/>
          </p:nvSpPr>
          <p:spPr bwMode="auto">
            <a:xfrm>
              <a:off x="8042335" y="4179903"/>
              <a:ext cx="41275" cy="61913"/>
            </a:xfrm>
            <a:custGeom>
              <a:avLst/>
              <a:gdLst>
                <a:gd name="T0" fmla="*/ 26 w 26"/>
                <a:gd name="T1" fmla="*/ 0 h 39"/>
                <a:gd name="T2" fmla="*/ 0 w 26"/>
                <a:gd name="T3" fmla="*/ 0 h 39"/>
                <a:gd name="T4" fmla="*/ 13 w 26"/>
                <a:gd name="T5" fmla="*/ 39 h 39"/>
                <a:gd name="T6" fmla="*/ 26 w 2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26" y="0"/>
                  </a:moveTo>
                  <a:lnTo>
                    <a:pt x="0" y="0"/>
                  </a:lnTo>
                  <a:lnTo>
                    <a:pt x="13" y="3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3" name="Oval 9854"/>
            <p:cNvSpPr>
              <a:spLocks noChangeArrowheads="1"/>
            </p:cNvSpPr>
            <p:nvPr/>
          </p:nvSpPr>
          <p:spPr bwMode="auto">
            <a:xfrm>
              <a:off x="7994710" y="2168533"/>
              <a:ext cx="134939" cy="134938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4" name="Freeform 9855"/>
            <p:cNvSpPr>
              <a:spLocks/>
            </p:cNvSpPr>
            <p:nvPr/>
          </p:nvSpPr>
          <p:spPr bwMode="auto">
            <a:xfrm>
              <a:off x="4418045" y="1250955"/>
              <a:ext cx="795344" cy="647702"/>
            </a:xfrm>
            <a:custGeom>
              <a:avLst/>
              <a:gdLst>
                <a:gd name="T0" fmla="*/ 354 w 418"/>
                <a:gd name="T1" fmla="*/ 0 h 340"/>
                <a:gd name="T2" fmla="*/ 64 w 418"/>
                <a:gd name="T3" fmla="*/ 0 h 340"/>
                <a:gd name="T4" fmla="*/ 0 w 418"/>
                <a:gd name="T5" fmla="*/ 64 h 340"/>
                <a:gd name="T6" fmla="*/ 0 w 418"/>
                <a:gd name="T7" fmla="*/ 198 h 340"/>
                <a:gd name="T8" fmla="*/ 61 w 418"/>
                <a:gd name="T9" fmla="*/ 261 h 340"/>
                <a:gd name="T10" fmla="*/ 23 w 418"/>
                <a:gd name="T11" fmla="*/ 340 h 340"/>
                <a:gd name="T12" fmla="*/ 130 w 418"/>
                <a:gd name="T13" fmla="*/ 262 h 340"/>
                <a:gd name="T14" fmla="*/ 354 w 418"/>
                <a:gd name="T15" fmla="*/ 262 h 340"/>
                <a:gd name="T16" fmla="*/ 418 w 418"/>
                <a:gd name="T17" fmla="*/ 198 h 340"/>
                <a:gd name="T18" fmla="*/ 418 w 418"/>
                <a:gd name="T19" fmla="*/ 64 h 340"/>
                <a:gd name="T20" fmla="*/ 354 w 418"/>
                <a:gd name="T2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8" h="340">
                  <a:moveTo>
                    <a:pt x="35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2"/>
                    <a:pt x="27" y="260"/>
                    <a:pt x="61" y="261"/>
                  </a:cubicBezTo>
                  <a:cubicBezTo>
                    <a:pt x="23" y="340"/>
                    <a:pt x="23" y="340"/>
                    <a:pt x="23" y="340"/>
                  </a:cubicBezTo>
                  <a:cubicBezTo>
                    <a:pt x="130" y="262"/>
                    <a:pt x="130" y="262"/>
                    <a:pt x="130" y="262"/>
                  </a:cubicBezTo>
                  <a:cubicBezTo>
                    <a:pt x="354" y="262"/>
                    <a:pt x="354" y="262"/>
                    <a:pt x="354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4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5" name="Freeform 9856"/>
            <p:cNvSpPr>
              <a:spLocks/>
            </p:cNvSpPr>
            <p:nvPr/>
          </p:nvSpPr>
          <p:spPr bwMode="auto">
            <a:xfrm>
              <a:off x="4764123" y="1358906"/>
              <a:ext cx="447678" cy="392114"/>
            </a:xfrm>
            <a:custGeom>
              <a:avLst/>
              <a:gdLst>
                <a:gd name="T0" fmla="*/ 235 w 235"/>
                <a:gd name="T1" fmla="*/ 0 h 206"/>
                <a:gd name="T2" fmla="*/ 166 w 235"/>
                <a:gd name="T3" fmla="*/ 0 h 206"/>
                <a:gd name="T4" fmla="*/ 89 w 235"/>
                <a:gd name="T5" fmla="*/ 0 h 206"/>
                <a:gd name="T6" fmla="*/ 64 w 235"/>
                <a:gd name="T7" fmla="*/ 0 h 206"/>
                <a:gd name="T8" fmla="*/ 0 w 235"/>
                <a:gd name="T9" fmla="*/ 64 h 206"/>
                <a:gd name="T10" fmla="*/ 0 w 235"/>
                <a:gd name="T11" fmla="*/ 98 h 206"/>
                <a:gd name="T12" fmla="*/ 0 w 235"/>
                <a:gd name="T13" fmla="*/ 113 h 206"/>
                <a:gd name="T14" fmla="*/ 0 w 235"/>
                <a:gd name="T15" fmla="*/ 206 h 206"/>
                <a:gd name="T16" fmla="*/ 55 w 235"/>
                <a:gd name="T17" fmla="*/ 203 h 206"/>
                <a:gd name="T18" fmla="*/ 92 w 235"/>
                <a:gd name="T19" fmla="*/ 177 h 206"/>
                <a:gd name="T20" fmla="*/ 166 w 235"/>
                <a:gd name="T21" fmla="*/ 177 h 206"/>
                <a:gd name="T22" fmla="*/ 230 w 235"/>
                <a:gd name="T23" fmla="*/ 113 h 206"/>
                <a:gd name="T24" fmla="*/ 230 w 235"/>
                <a:gd name="T25" fmla="*/ 79 h 206"/>
                <a:gd name="T26" fmla="*/ 235 w 235"/>
                <a:gd name="T27" fmla="*/ 76 h 206"/>
                <a:gd name="T28" fmla="*/ 235 w 235"/>
                <a:gd name="T2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5" h="206">
                  <a:moveTo>
                    <a:pt x="235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166" y="177"/>
                    <a:pt x="166" y="177"/>
                    <a:pt x="166" y="177"/>
                  </a:cubicBezTo>
                  <a:cubicBezTo>
                    <a:pt x="201" y="177"/>
                    <a:pt x="230" y="148"/>
                    <a:pt x="230" y="113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5" y="76"/>
                    <a:pt x="235" y="76"/>
                    <a:pt x="235" y="7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D2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6" name="Freeform 9857"/>
            <p:cNvSpPr>
              <a:spLocks/>
            </p:cNvSpPr>
            <p:nvPr/>
          </p:nvSpPr>
          <p:spPr bwMode="auto">
            <a:xfrm>
              <a:off x="4816510" y="1400181"/>
              <a:ext cx="795344" cy="644527"/>
            </a:xfrm>
            <a:custGeom>
              <a:avLst/>
              <a:gdLst>
                <a:gd name="T0" fmla="*/ 353 w 418"/>
                <a:gd name="T1" fmla="*/ 0 h 338"/>
                <a:gd name="T2" fmla="*/ 64 w 418"/>
                <a:gd name="T3" fmla="*/ 0 h 338"/>
                <a:gd name="T4" fmla="*/ 0 w 418"/>
                <a:gd name="T5" fmla="*/ 64 h 338"/>
                <a:gd name="T6" fmla="*/ 0 w 418"/>
                <a:gd name="T7" fmla="*/ 198 h 338"/>
                <a:gd name="T8" fmla="*/ 64 w 418"/>
                <a:gd name="T9" fmla="*/ 262 h 338"/>
                <a:gd name="T10" fmla="*/ 96 w 418"/>
                <a:gd name="T11" fmla="*/ 262 h 338"/>
                <a:gd name="T12" fmla="*/ 200 w 418"/>
                <a:gd name="T13" fmla="*/ 338 h 338"/>
                <a:gd name="T14" fmla="*/ 163 w 418"/>
                <a:gd name="T15" fmla="*/ 262 h 338"/>
                <a:gd name="T16" fmla="*/ 353 w 418"/>
                <a:gd name="T17" fmla="*/ 262 h 338"/>
                <a:gd name="T18" fmla="*/ 418 w 418"/>
                <a:gd name="T19" fmla="*/ 198 h 338"/>
                <a:gd name="T20" fmla="*/ 418 w 418"/>
                <a:gd name="T21" fmla="*/ 64 h 338"/>
                <a:gd name="T22" fmla="*/ 353 w 418"/>
                <a:gd name="T2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338">
                  <a:moveTo>
                    <a:pt x="353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33"/>
                    <a:pt x="28" y="262"/>
                    <a:pt x="64" y="262"/>
                  </a:cubicBezTo>
                  <a:cubicBezTo>
                    <a:pt x="96" y="262"/>
                    <a:pt x="96" y="262"/>
                    <a:pt x="96" y="262"/>
                  </a:cubicBezTo>
                  <a:cubicBezTo>
                    <a:pt x="200" y="338"/>
                    <a:pt x="200" y="338"/>
                    <a:pt x="200" y="338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353" y="262"/>
                    <a:pt x="353" y="262"/>
                    <a:pt x="353" y="262"/>
                  </a:cubicBezTo>
                  <a:cubicBezTo>
                    <a:pt x="389" y="262"/>
                    <a:pt x="418" y="233"/>
                    <a:pt x="418" y="198"/>
                  </a:cubicBezTo>
                  <a:cubicBezTo>
                    <a:pt x="418" y="64"/>
                    <a:pt x="418" y="64"/>
                    <a:pt x="418" y="64"/>
                  </a:cubicBezTo>
                  <a:cubicBezTo>
                    <a:pt x="418" y="29"/>
                    <a:pt x="389" y="0"/>
                    <a:pt x="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7" name="Oval 9858"/>
            <p:cNvSpPr>
              <a:spLocks noChangeArrowheads="1"/>
            </p:cNvSpPr>
            <p:nvPr/>
          </p:nvSpPr>
          <p:spPr bwMode="auto">
            <a:xfrm>
              <a:off x="5027650" y="1689107"/>
              <a:ext cx="103188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8" name="Oval 9859"/>
            <p:cNvSpPr>
              <a:spLocks noChangeArrowheads="1"/>
            </p:cNvSpPr>
            <p:nvPr/>
          </p:nvSpPr>
          <p:spPr bwMode="auto">
            <a:xfrm>
              <a:off x="5183226" y="1689107"/>
              <a:ext cx="101601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59" name="Oval 9860"/>
            <p:cNvSpPr>
              <a:spLocks noChangeArrowheads="1"/>
            </p:cNvSpPr>
            <p:nvPr/>
          </p:nvSpPr>
          <p:spPr bwMode="auto">
            <a:xfrm>
              <a:off x="5341977" y="1689107"/>
              <a:ext cx="100013" cy="103188"/>
            </a:xfrm>
            <a:prstGeom prst="ellipse">
              <a:avLst/>
            </a:pr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0" name="Freeform 9861"/>
            <p:cNvSpPr>
              <a:spLocks noEditPoints="1"/>
            </p:cNvSpPr>
            <p:nvPr/>
          </p:nvSpPr>
          <p:spPr bwMode="auto">
            <a:xfrm>
              <a:off x="6497686" y="1755782"/>
              <a:ext cx="77788" cy="142875"/>
            </a:xfrm>
            <a:custGeom>
              <a:avLst/>
              <a:gdLst>
                <a:gd name="T0" fmla="*/ 49 w 49"/>
                <a:gd name="T1" fmla="*/ 90 h 90"/>
                <a:gd name="T2" fmla="*/ 36 w 49"/>
                <a:gd name="T3" fmla="*/ 90 h 90"/>
                <a:gd name="T4" fmla="*/ 33 w 49"/>
                <a:gd name="T5" fmla="*/ 74 h 90"/>
                <a:gd name="T6" fmla="*/ 15 w 49"/>
                <a:gd name="T7" fmla="*/ 74 h 90"/>
                <a:gd name="T8" fmla="*/ 13 w 49"/>
                <a:gd name="T9" fmla="*/ 90 h 90"/>
                <a:gd name="T10" fmla="*/ 0 w 49"/>
                <a:gd name="T11" fmla="*/ 90 h 90"/>
                <a:gd name="T12" fmla="*/ 14 w 49"/>
                <a:gd name="T13" fmla="*/ 0 h 90"/>
                <a:gd name="T14" fmla="*/ 35 w 49"/>
                <a:gd name="T15" fmla="*/ 0 h 90"/>
                <a:gd name="T16" fmla="*/ 49 w 49"/>
                <a:gd name="T17" fmla="*/ 90 h 90"/>
                <a:gd name="T18" fmla="*/ 18 w 49"/>
                <a:gd name="T19" fmla="*/ 62 h 90"/>
                <a:gd name="T20" fmla="*/ 31 w 49"/>
                <a:gd name="T21" fmla="*/ 62 h 90"/>
                <a:gd name="T22" fmla="*/ 24 w 49"/>
                <a:gd name="T23" fmla="*/ 16 h 90"/>
                <a:gd name="T24" fmla="*/ 24 w 49"/>
                <a:gd name="T25" fmla="*/ 16 h 90"/>
                <a:gd name="T26" fmla="*/ 18 w 49"/>
                <a:gd name="T2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0">
                  <a:moveTo>
                    <a:pt x="49" y="90"/>
                  </a:moveTo>
                  <a:lnTo>
                    <a:pt x="36" y="90"/>
                  </a:lnTo>
                  <a:lnTo>
                    <a:pt x="33" y="74"/>
                  </a:lnTo>
                  <a:lnTo>
                    <a:pt x="15" y="74"/>
                  </a:lnTo>
                  <a:lnTo>
                    <a:pt x="13" y="90"/>
                  </a:lnTo>
                  <a:lnTo>
                    <a:pt x="0" y="90"/>
                  </a:lnTo>
                  <a:lnTo>
                    <a:pt x="14" y="0"/>
                  </a:lnTo>
                  <a:lnTo>
                    <a:pt x="35" y="0"/>
                  </a:lnTo>
                  <a:lnTo>
                    <a:pt x="49" y="90"/>
                  </a:lnTo>
                  <a:close/>
                  <a:moveTo>
                    <a:pt x="18" y="62"/>
                  </a:moveTo>
                  <a:lnTo>
                    <a:pt x="31" y="6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8" y="6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1" name="Freeform 9862"/>
            <p:cNvSpPr>
              <a:spLocks noEditPoints="1"/>
            </p:cNvSpPr>
            <p:nvPr/>
          </p:nvSpPr>
          <p:spPr bwMode="auto">
            <a:xfrm>
              <a:off x="6611987" y="1755782"/>
              <a:ext cx="68263" cy="142875"/>
            </a:xfrm>
            <a:custGeom>
              <a:avLst/>
              <a:gdLst>
                <a:gd name="T0" fmla="*/ 35 w 36"/>
                <a:gd name="T1" fmla="*/ 17 h 75"/>
                <a:gd name="T2" fmla="*/ 35 w 36"/>
                <a:gd name="T3" fmla="*/ 20 h 75"/>
                <a:gd name="T4" fmla="*/ 27 w 36"/>
                <a:gd name="T5" fmla="*/ 35 h 75"/>
                <a:gd name="T6" fmla="*/ 27 w 36"/>
                <a:gd name="T7" fmla="*/ 35 h 75"/>
                <a:gd name="T8" fmla="*/ 36 w 36"/>
                <a:gd name="T9" fmla="*/ 51 h 75"/>
                <a:gd name="T10" fmla="*/ 36 w 36"/>
                <a:gd name="T11" fmla="*/ 57 h 75"/>
                <a:gd name="T12" fmla="*/ 18 w 36"/>
                <a:gd name="T13" fmla="*/ 75 h 75"/>
                <a:gd name="T14" fmla="*/ 0 w 36"/>
                <a:gd name="T15" fmla="*/ 75 h 75"/>
                <a:gd name="T16" fmla="*/ 0 w 36"/>
                <a:gd name="T17" fmla="*/ 0 h 75"/>
                <a:gd name="T18" fmla="*/ 17 w 36"/>
                <a:gd name="T19" fmla="*/ 0 h 75"/>
                <a:gd name="T20" fmla="*/ 35 w 36"/>
                <a:gd name="T21" fmla="*/ 17 h 75"/>
                <a:gd name="T22" fmla="*/ 11 w 36"/>
                <a:gd name="T23" fmla="*/ 11 h 75"/>
                <a:gd name="T24" fmla="*/ 11 w 36"/>
                <a:gd name="T25" fmla="*/ 30 h 75"/>
                <a:gd name="T26" fmla="*/ 16 w 36"/>
                <a:gd name="T27" fmla="*/ 30 h 75"/>
                <a:gd name="T28" fmla="*/ 23 w 36"/>
                <a:gd name="T29" fmla="*/ 22 h 75"/>
                <a:gd name="T30" fmla="*/ 23 w 36"/>
                <a:gd name="T31" fmla="*/ 18 h 75"/>
                <a:gd name="T32" fmla="*/ 17 w 36"/>
                <a:gd name="T33" fmla="*/ 11 h 75"/>
                <a:gd name="T34" fmla="*/ 11 w 36"/>
                <a:gd name="T35" fmla="*/ 11 h 75"/>
                <a:gd name="T36" fmla="*/ 11 w 36"/>
                <a:gd name="T37" fmla="*/ 41 h 75"/>
                <a:gd name="T38" fmla="*/ 11 w 36"/>
                <a:gd name="T39" fmla="*/ 64 h 75"/>
                <a:gd name="T40" fmla="*/ 18 w 36"/>
                <a:gd name="T41" fmla="*/ 64 h 75"/>
                <a:gd name="T42" fmla="*/ 24 w 36"/>
                <a:gd name="T43" fmla="*/ 57 h 75"/>
                <a:gd name="T44" fmla="*/ 24 w 36"/>
                <a:gd name="T45" fmla="*/ 50 h 75"/>
                <a:gd name="T46" fmla="*/ 17 w 36"/>
                <a:gd name="T47" fmla="*/ 41 h 75"/>
                <a:gd name="T48" fmla="*/ 11 w 36"/>
                <a:gd name="T49" fmla="*/ 4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75">
                  <a:moveTo>
                    <a:pt x="35" y="17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7"/>
                    <a:pt x="32" y="32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34" y="37"/>
                    <a:pt x="36" y="43"/>
                    <a:pt x="36" y="51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8"/>
                    <a:pt x="30" y="75"/>
                    <a:pt x="18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0" y="0"/>
                    <a:pt x="35" y="6"/>
                    <a:pt x="35" y="17"/>
                  </a:cubicBezTo>
                  <a:close/>
                  <a:moveTo>
                    <a:pt x="11" y="11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0" y="30"/>
                    <a:pt x="23" y="28"/>
                    <a:pt x="23" y="2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3"/>
                    <a:pt x="21" y="11"/>
                    <a:pt x="17" y="11"/>
                  </a:cubicBezTo>
                  <a:lnTo>
                    <a:pt x="11" y="11"/>
                  </a:lnTo>
                  <a:close/>
                  <a:moveTo>
                    <a:pt x="11" y="41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22" y="64"/>
                    <a:pt x="24" y="62"/>
                    <a:pt x="24" y="5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3"/>
                    <a:pt x="22" y="41"/>
                    <a:pt x="17" y="41"/>
                  </a:cubicBezTo>
                  <a:lnTo>
                    <a:pt x="11" y="4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2" name="Freeform 9863"/>
            <p:cNvSpPr>
              <a:spLocks/>
            </p:cNvSpPr>
            <p:nvPr/>
          </p:nvSpPr>
          <p:spPr bwMode="auto">
            <a:xfrm>
              <a:off x="6716763" y="1754194"/>
              <a:ext cx="66676" cy="147638"/>
            </a:xfrm>
            <a:custGeom>
              <a:avLst/>
              <a:gdLst>
                <a:gd name="T0" fmla="*/ 35 w 35"/>
                <a:gd name="T1" fmla="*/ 48 h 77"/>
                <a:gd name="T2" fmla="*/ 35 w 35"/>
                <a:gd name="T3" fmla="*/ 58 h 77"/>
                <a:gd name="T4" fmla="*/ 17 w 35"/>
                <a:gd name="T5" fmla="*/ 77 h 77"/>
                <a:gd name="T6" fmla="*/ 0 w 35"/>
                <a:gd name="T7" fmla="*/ 58 h 77"/>
                <a:gd name="T8" fmla="*/ 0 w 35"/>
                <a:gd name="T9" fmla="*/ 19 h 77"/>
                <a:gd name="T10" fmla="*/ 17 w 35"/>
                <a:gd name="T11" fmla="*/ 0 h 77"/>
                <a:gd name="T12" fmla="*/ 35 w 35"/>
                <a:gd name="T13" fmla="*/ 19 h 77"/>
                <a:gd name="T14" fmla="*/ 35 w 35"/>
                <a:gd name="T15" fmla="*/ 26 h 77"/>
                <a:gd name="T16" fmla="*/ 24 w 35"/>
                <a:gd name="T17" fmla="*/ 26 h 77"/>
                <a:gd name="T18" fmla="*/ 24 w 35"/>
                <a:gd name="T19" fmla="*/ 18 h 77"/>
                <a:gd name="T20" fmla="*/ 18 w 35"/>
                <a:gd name="T21" fmla="*/ 11 h 77"/>
                <a:gd name="T22" fmla="*/ 12 w 35"/>
                <a:gd name="T23" fmla="*/ 18 h 77"/>
                <a:gd name="T24" fmla="*/ 12 w 35"/>
                <a:gd name="T25" fmla="*/ 58 h 77"/>
                <a:gd name="T26" fmla="*/ 18 w 35"/>
                <a:gd name="T27" fmla="*/ 66 h 77"/>
                <a:gd name="T28" fmla="*/ 24 w 35"/>
                <a:gd name="T29" fmla="*/ 58 h 77"/>
                <a:gd name="T30" fmla="*/ 24 w 35"/>
                <a:gd name="T31" fmla="*/ 48 h 77"/>
                <a:gd name="T32" fmla="*/ 35 w 35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7">
                  <a:moveTo>
                    <a:pt x="35" y="48"/>
                  </a:moveTo>
                  <a:cubicBezTo>
                    <a:pt x="35" y="58"/>
                    <a:pt x="35" y="58"/>
                    <a:pt x="35" y="58"/>
                  </a:cubicBezTo>
                  <a:cubicBezTo>
                    <a:pt x="35" y="70"/>
                    <a:pt x="29" y="77"/>
                    <a:pt x="17" y="77"/>
                  </a:cubicBezTo>
                  <a:cubicBezTo>
                    <a:pt x="6" y="77"/>
                    <a:pt x="0" y="70"/>
                    <a:pt x="0" y="5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9" y="0"/>
                    <a:pt x="35" y="7"/>
                    <a:pt x="35" y="1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3"/>
                    <a:pt x="21" y="11"/>
                    <a:pt x="18" y="11"/>
                  </a:cubicBezTo>
                  <a:cubicBezTo>
                    <a:pt x="14" y="11"/>
                    <a:pt x="12" y="13"/>
                    <a:pt x="12" y="1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64"/>
                    <a:pt x="14" y="66"/>
                    <a:pt x="18" y="66"/>
                  </a:cubicBezTo>
                  <a:cubicBezTo>
                    <a:pt x="21" y="66"/>
                    <a:pt x="24" y="64"/>
                    <a:pt x="24" y="58"/>
                  </a:cubicBezTo>
                  <a:cubicBezTo>
                    <a:pt x="24" y="48"/>
                    <a:pt x="24" y="48"/>
                    <a:pt x="24" y="48"/>
                  </a:cubicBezTo>
                  <a:lnTo>
                    <a:pt x="35" y="4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3" name="Freeform 9864"/>
            <p:cNvSpPr>
              <a:spLocks/>
            </p:cNvSpPr>
            <p:nvPr/>
          </p:nvSpPr>
          <p:spPr bwMode="auto">
            <a:xfrm>
              <a:off x="7493056" y="1430343"/>
              <a:ext cx="590555" cy="682627"/>
            </a:xfrm>
            <a:custGeom>
              <a:avLst/>
              <a:gdLst>
                <a:gd name="T0" fmla="*/ 203 w 310"/>
                <a:gd name="T1" fmla="*/ 258 h 358"/>
                <a:gd name="T2" fmla="*/ 270 w 310"/>
                <a:gd name="T3" fmla="*/ 211 h 358"/>
                <a:gd name="T4" fmla="*/ 245 w 310"/>
                <a:gd name="T5" fmla="*/ 39 h 358"/>
                <a:gd name="T6" fmla="*/ 75 w 310"/>
                <a:gd name="T7" fmla="*/ 69 h 358"/>
                <a:gd name="T8" fmla="*/ 50 w 310"/>
                <a:gd name="T9" fmla="*/ 143 h 358"/>
                <a:gd name="T10" fmla="*/ 50 w 310"/>
                <a:gd name="T11" fmla="*/ 143 h 358"/>
                <a:gd name="T12" fmla="*/ 50 w 310"/>
                <a:gd name="T13" fmla="*/ 143 h 358"/>
                <a:gd name="T14" fmla="*/ 56 w 310"/>
                <a:gd name="T15" fmla="*/ 179 h 358"/>
                <a:gd name="T16" fmla="*/ 46 w 310"/>
                <a:gd name="T17" fmla="*/ 250 h 358"/>
                <a:gd name="T18" fmla="*/ 7 w 310"/>
                <a:gd name="T19" fmla="*/ 302 h 358"/>
                <a:gd name="T20" fmla="*/ 12 w 310"/>
                <a:gd name="T21" fmla="*/ 333 h 358"/>
                <a:gd name="T22" fmla="*/ 37 w 310"/>
                <a:gd name="T23" fmla="*/ 351 h 358"/>
                <a:gd name="T24" fmla="*/ 68 w 310"/>
                <a:gd name="T25" fmla="*/ 346 h 358"/>
                <a:gd name="T26" fmla="*/ 110 w 310"/>
                <a:gd name="T27" fmla="*/ 288 h 358"/>
                <a:gd name="T28" fmla="*/ 175 w 310"/>
                <a:gd name="T29" fmla="*/ 263 h 358"/>
                <a:gd name="T30" fmla="*/ 201 w 310"/>
                <a:gd name="T31" fmla="*/ 259 h 358"/>
                <a:gd name="T32" fmla="*/ 203 w 310"/>
                <a:gd name="T33" fmla="*/ 2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358">
                  <a:moveTo>
                    <a:pt x="203" y="258"/>
                  </a:moveTo>
                  <a:cubicBezTo>
                    <a:pt x="228" y="251"/>
                    <a:pt x="252" y="234"/>
                    <a:pt x="270" y="211"/>
                  </a:cubicBezTo>
                  <a:cubicBezTo>
                    <a:pt x="310" y="155"/>
                    <a:pt x="299" y="78"/>
                    <a:pt x="245" y="39"/>
                  </a:cubicBezTo>
                  <a:cubicBezTo>
                    <a:pt x="192" y="0"/>
                    <a:pt x="115" y="13"/>
                    <a:pt x="75" y="69"/>
                  </a:cubicBezTo>
                  <a:cubicBezTo>
                    <a:pt x="58" y="91"/>
                    <a:pt x="51" y="117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55"/>
                    <a:pt x="52" y="168"/>
                    <a:pt x="56" y="179"/>
                  </a:cubicBezTo>
                  <a:cubicBezTo>
                    <a:pt x="58" y="204"/>
                    <a:pt x="57" y="234"/>
                    <a:pt x="46" y="250"/>
                  </a:cubicBezTo>
                  <a:cubicBezTo>
                    <a:pt x="7" y="302"/>
                    <a:pt x="7" y="302"/>
                    <a:pt x="7" y="302"/>
                  </a:cubicBezTo>
                  <a:cubicBezTo>
                    <a:pt x="0" y="312"/>
                    <a:pt x="2" y="326"/>
                    <a:pt x="12" y="333"/>
                  </a:cubicBezTo>
                  <a:cubicBezTo>
                    <a:pt x="37" y="351"/>
                    <a:pt x="37" y="351"/>
                    <a:pt x="37" y="351"/>
                  </a:cubicBezTo>
                  <a:cubicBezTo>
                    <a:pt x="47" y="358"/>
                    <a:pt x="61" y="356"/>
                    <a:pt x="68" y="346"/>
                  </a:cubicBezTo>
                  <a:cubicBezTo>
                    <a:pt x="110" y="288"/>
                    <a:pt x="110" y="288"/>
                    <a:pt x="110" y="288"/>
                  </a:cubicBezTo>
                  <a:cubicBezTo>
                    <a:pt x="126" y="275"/>
                    <a:pt x="154" y="267"/>
                    <a:pt x="175" y="263"/>
                  </a:cubicBezTo>
                  <a:cubicBezTo>
                    <a:pt x="184" y="262"/>
                    <a:pt x="192" y="261"/>
                    <a:pt x="201" y="259"/>
                  </a:cubicBezTo>
                  <a:cubicBezTo>
                    <a:pt x="202" y="258"/>
                    <a:pt x="203" y="258"/>
                    <a:pt x="203" y="25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4" name="Freeform 9865"/>
            <p:cNvSpPr>
              <a:spLocks/>
            </p:cNvSpPr>
            <p:nvPr/>
          </p:nvSpPr>
          <p:spPr bwMode="auto">
            <a:xfrm>
              <a:off x="7540681" y="1504956"/>
              <a:ext cx="542929" cy="608015"/>
            </a:xfrm>
            <a:custGeom>
              <a:avLst/>
              <a:gdLst>
                <a:gd name="T0" fmla="*/ 245 w 285"/>
                <a:gd name="T1" fmla="*/ 172 h 319"/>
                <a:gd name="T2" fmla="*/ 220 w 285"/>
                <a:gd name="T3" fmla="*/ 0 h 319"/>
                <a:gd name="T4" fmla="*/ 0 w 285"/>
                <a:gd name="T5" fmla="*/ 303 h 319"/>
                <a:gd name="T6" fmla="*/ 12 w 285"/>
                <a:gd name="T7" fmla="*/ 312 h 319"/>
                <a:gd name="T8" fmla="*/ 43 w 285"/>
                <a:gd name="T9" fmla="*/ 307 h 319"/>
                <a:gd name="T10" fmla="*/ 85 w 285"/>
                <a:gd name="T11" fmla="*/ 249 h 319"/>
                <a:gd name="T12" fmla="*/ 150 w 285"/>
                <a:gd name="T13" fmla="*/ 224 h 319"/>
                <a:gd name="T14" fmla="*/ 176 w 285"/>
                <a:gd name="T15" fmla="*/ 220 h 319"/>
                <a:gd name="T16" fmla="*/ 178 w 285"/>
                <a:gd name="T17" fmla="*/ 219 h 319"/>
                <a:gd name="T18" fmla="*/ 178 w 285"/>
                <a:gd name="T19" fmla="*/ 219 h 319"/>
                <a:gd name="T20" fmla="*/ 245 w 285"/>
                <a:gd name="T21" fmla="*/ 17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19">
                  <a:moveTo>
                    <a:pt x="245" y="172"/>
                  </a:moveTo>
                  <a:cubicBezTo>
                    <a:pt x="285" y="116"/>
                    <a:pt x="274" y="39"/>
                    <a:pt x="220" y="0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22" y="319"/>
                    <a:pt x="36" y="317"/>
                    <a:pt x="43" y="307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101" y="236"/>
                    <a:pt x="129" y="228"/>
                    <a:pt x="150" y="224"/>
                  </a:cubicBezTo>
                  <a:cubicBezTo>
                    <a:pt x="159" y="223"/>
                    <a:pt x="167" y="222"/>
                    <a:pt x="176" y="220"/>
                  </a:cubicBezTo>
                  <a:cubicBezTo>
                    <a:pt x="177" y="219"/>
                    <a:pt x="178" y="219"/>
                    <a:pt x="178" y="219"/>
                  </a:cubicBezTo>
                  <a:cubicBezTo>
                    <a:pt x="178" y="219"/>
                    <a:pt x="178" y="219"/>
                    <a:pt x="178" y="219"/>
                  </a:cubicBezTo>
                  <a:cubicBezTo>
                    <a:pt x="203" y="212"/>
                    <a:pt x="227" y="195"/>
                    <a:pt x="245" y="172"/>
                  </a:cubicBezTo>
                  <a:close/>
                </a:path>
              </a:pathLst>
            </a:custGeom>
            <a:solidFill>
              <a:srgbClr val="EFB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5" name="Freeform 9866"/>
            <p:cNvSpPr>
              <a:spLocks/>
            </p:cNvSpPr>
            <p:nvPr/>
          </p:nvSpPr>
          <p:spPr bwMode="auto">
            <a:xfrm>
              <a:off x="7605769" y="1739907"/>
              <a:ext cx="88901" cy="206376"/>
            </a:xfrm>
            <a:custGeom>
              <a:avLst/>
              <a:gdLst>
                <a:gd name="T0" fmla="*/ 56 w 56"/>
                <a:gd name="T1" fmla="*/ 0 h 130"/>
                <a:gd name="T2" fmla="*/ 0 w 56"/>
                <a:gd name="T3" fmla="*/ 130 h 130"/>
                <a:gd name="T4" fmla="*/ 56 w 56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0">
                  <a:moveTo>
                    <a:pt x="56" y="0"/>
                  </a:moveTo>
                  <a:lnTo>
                    <a:pt x="0" y="13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6" name="Line 9867"/>
            <p:cNvSpPr>
              <a:spLocks noChangeShapeType="1"/>
            </p:cNvSpPr>
            <p:nvPr/>
          </p:nvSpPr>
          <p:spPr bwMode="auto">
            <a:xfrm flipH="1">
              <a:off x="7605769" y="1739907"/>
              <a:ext cx="88901" cy="20637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7" name="Freeform 9868"/>
            <p:cNvSpPr>
              <a:spLocks/>
            </p:cNvSpPr>
            <p:nvPr/>
          </p:nvSpPr>
          <p:spPr bwMode="auto">
            <a:xfrm>
              <a:off x="7594657" y="1725619"/>
              <a:ext cx="112713" cy="233363"/>
            </a:xfrm>
            <a:custGeom>
              <a:avLst/>
              <a:gdLst>
                <a:gd name="T0" fmla="*/ 2 w 59"/>
                <a:gd name="T1" fmla="*/ 121 h 122"/>
                <a:gd name="T2" fmla="*/ 1 w 59"/>
                <a:gd name="T3" fmla="*/ 114 h 122"/>
                <a:gd name="T4" fmla="*/ 48 w 59"/>
                <a:gd name="T5" fmla="*/ 4 h 122"/>
                <a:gd name="T6" fmla="*/ 55 w 59"/>
                <a:gd name="T7" fmla="*/ 2 h 122"/>
                <a:gd name="T8" fmla="*/ 58 w 59"/>
                <a:gd name="T9" fmla="*/ 9 h 122"/>
                <a:gd name="T10" fmla="*/ 11 w 59"/>
                <a:gd name="T11" fmla="*/ 118 h 122"/>
                <a:gd name="T12" fmla="*/ 4 w 59"/>
                <a:gd name="T13" fmla="*/ 121 h 122"/>
                <a:gd name="T14" fmla="*/ 2 w 59"/>
                <a:gd name="T15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2">
                  <a:moveTo>
                    <a:pt x="2" y="121"/>
                  </a:moveTo>
                  <a:cubicBezTo>
                    <a:pt x="0" y="119"/>
                    <a:pt x="0" y="116"/>
                    <a:pt x="1" y="11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2"/>
                    <a:pt x="52" y="0"/>
                    <a:pt x="55" y="2"/>
                  </a:cubicBezTo>
                  <a:cubicBezTo>
                    <a:pt x="58" y="3"/>
                    <a:pt x="59" y="6"/>
                    <a:pt x="58" y="9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10" y="121"/>
                    <a:pt x="6" y="122"/>
                    <a:pt x="4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8" name="Freeform 9869"/>
            <p:cNvSpPr>
              <a:spLocks/>
            </p:cNvSpPr>
            <p:nvPr/>
          </p:nvSpPr>
          <p:spPr bwMode="auto">
            <a:xfrm>
              <a:off x="7694670" y="1736732"/>
              <a:ext cx="34925" cy="84138"/>
            </a:xfrm>
            <a:custGeom>
              <a:avLst/>
              <a:gdLst>
                <a:gd name="T0" fmla="*/ 0 w 22"/>
                <a:gd name="T1" fmla="*/ 0 h 53"/>
                <a:gd name="T2" fmla="*/ 22 w 22"/>
                <a:gd name="T3" fmla="*/ 53 h 53"/>
                <a:gd name="T4" fmla="*/ 0 w 22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3">
                  <a:moveTo>
                    <a:pt x="0" y="0"/>
                  </a:moveTo>
                  <a:lnTo>
                    <a:pt x="22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69" name="Line 9870"/>
            <p:cNvSpPr>
              <a:spLocks noChangeShapeType="1"/>
            </p:cNvSpPr>
            <p:nvPr/>
          </p:nvSpPr>
          <p:spPr bwMode="auto">
            <a:xfrm>
              <a:off x="7694670" y="1736732"/>
              <a:ext cx="34925" cy="841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0" name="Freeform 9871"/>
            <p:cNvSpPr>
              <a:spLocks/>
            </p:cNvSpPr>
            <p:nvPr/>
          </p:nvSpPr>
          <p:spPr bwMode="auto">
            <a:xfrm>
              <a:off x="7681970" y="1725619"/>
              <a:ext cx="58738" cy="106363"/>
            </a:xfrm>
            <a:custGeom>
              <a:avLst/>
              <a:gdLst>
                <a:gd name="T0" fmla="*/ 22 w 31"/>
                <a:gd name="T1" fmla="*/ 55 h 56"/>
                <a:gd name="T2" fmla="*/ 20 w 31"/>
                <a:gd name="T3" fmla="*/ 52 h 56"/>
                <a:gd name="T4" fmla="*/ 2 w 31"/>
                <a:gd name="T5" fmla="*/ 8 h 56"/>
                <a:gd name="T6" fmla="*/ 5 w 31"/>
                <a:gd name="T7" fmla="*/ 1 h 56"/>
                <a:gd name="T8" fmla="*/ 12 w 31"/>
                <a:gd name="T9" fmla="*/ 4 h 56"/>
                <a:gd name="T10" fmla="*/ 30 w 31"/>
                <a:gd name="T11" fmla="*/ 48 h 56"/>
                <a:gd name="T12" fmla="*/ 27 w 31"/>
                <a:gd name="T13" fmla="*/ 55 h 56"/>
                <a:gd name="T14" fmla="*/ 22 w 31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6">
                  <a:moveTo>
                    <a:pt x="22" y="55"/>
                  </a:moveTo>
                  <a:cubicBezTo>
                    <a:pt x="21" y="54"/>
                    <a:pt x="20" y="53"/>
                    <a:pt x="20" y="5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2" y="2"/>
                    <a:pt x="5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51"/>
                    <a:pt x="30" y="54"/>
                    <a:pt x="27" y="55"/>
                  </a:cubicBezTo>
                  <a:cubicBezTo>
                    <a:pt x="25" y="56"/>
                    <a:pt x="23" y="56"/>
                    <a:pt x="22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1" name="Freeform 9872"/>
            <p:cNvSpPr>
              <a:spLocks/>
            </p:cNvSpPr>
            <p:nvPr/>
          </p:nvSpPr>
          <p:spPr bwMode="auto">
            <a:xfrm>
              <a:off x="7650220" y="1828807"/>
              <a:ext cx="168276" cy="150813"/>
            </a:xfrm>
            <a:custGeom>
              <a:avLst/>
              <a:gdLst>
                <a:gd name="T0" fmla="*/ 106 w 106"/>
                <a:gd name="T1" fmla="*/ 0 h 95"/>
                <a:gd name="T2" fmla="*/ 0 w 106"/>
                <a:gd name="T3" fmla="*/ 95 h 95"/>
                <a:gd name="T4" fmla="*/ 106 w 106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106" y="0"/>
                  </a:moveTo>
                  <a:lnTo>
                    <a:pt x="0" y="9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2" name="Line 9873"/>
            <p:cNvSpPr>
              <a:spLocks noChangeShapeType="1"/>
            </p:cNvSpPr>
            <p:nvPr/>
          </p:nvSpPr>
          <p:spPr bwMode="auto">
            <a:xfrm flipH="1">
              <a:off x="7650220" y="1828807"/>
              <a:ext cx="168276" cy="1508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3" name="Freeform 9874"/>
            <p:cNvSpPr>
              <a:spLocks/>
            </p:cNvSpPr>
            <p:nvPr/>
          </p:nvSpPr>
          <p:spPr bwMode="auto">
            <a:xfrm>
              <a:off x="7637520" y="1817695"/>
              <a:ext cx="193676" cy="173038"/>
            </a:xfrm>
            <a:custGeom>
              <a:avLst/>
              <a:gdLst>
                <a:gd name="T0" fmla="*/ 2 w 101"/>
                <a:gd name="T1" fmla="*/ 89 h 91"/>
                <a:gd name="T2" fmla="*/ 2 w 101"/>
                <a:gd name="T3" fmla="*/ 88 h 91"/>
                <a:gd name="T4" fmla="*/ 2 w 101"/>
                <a:gd name="T5" fmla="*/ 81 h 91"/>
                <a:gd name="T6" fmla="*/ 92 w 101"/>
                <a:gd name="T7" fmla="*/ 2 h 91"/>
                <a:gd name="T8" fmla="*/ 99 w 101"/>
                <a:gd name="T9" fmla="*/ 2 h 91"/>
                <a:gd name="T10" fmla="*/ 99 w 101"/>
                <a:gd name="T11" fmla="*/ 10 h 91"/>
                <a:gd name="T12" fmla="*/ 9 w 101"/>
                <a:gd name="T13" fmla="*/ 89 h 91"/>
                <a:gd name="T14" fmla="*/ 2 w 101"/>
                <a:gd name="T15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91">
                  <a:moveTo>
                    <a:pt x="2" y="89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0" y="86"/>
                    <a:pt x="0" y="83"/>
                    <a:pt x="2" y="81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0"/>
                    <a:pt x="97" y="0"/>
                    <a:pt x="99" y="2"/>
                  </a:cubicBezTo>
                  <a:cubicBezTo>
                    <a:pt x="101" y="5"/>
                    <a:pt x="101" y="8"/>
                    <a:pt x="99" y="1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7" y="91"/>
                    <a:pt x="4" y="91"/>
                    <a:pt x="2" y="89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4" name="Freeform 9875"/>
            <p:cNvSpPr>
              <a:spLocks/>
            </p:cNvSpPr>
            <p:nvPr/>
          </p:nvSpPr>
          <p:spPr bwMode="auto">
            <a:xfrm>
              <a:off x="7729595" y="1820870"/>
              <a:ext cx="92076" cy="7938"/>
            </a:xfrm>
            <a:custGeom>
              <a:avLst/>
              <a:gdLst>
                <a:gd name="T0" fmla="*/ 58 w 58"/>
                <a:gd name="T1" fmla="*/ 5 h 5"/>
                <a:gd name="T2" fmla="*/ 0 w 58"/>
                <a:gd name="T3" fmla="*/ 0 h 5"/>
                <a:gd name="T4" fmla="*/ 58 w 5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">
                  <a:moveTo>
                    <a:pt x="58" y="5"/>
                  </a:moveTo>
                  <a:lnTo>
                    <a:pt x="0" y="0"/>
                  </a:lnTo>
                  <a:lnTo>
                    <a:pt x="58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5" name="Line 9876"/>
            <p:cNvSpPr>
              <a:spLocks noChangeShapeType="1"/>
            </p:cNvSpPr>
            <p:nvPr/>
          </p:nvSpPr>
          <p:spPr bwMode="auto">
            <a:xfrm flipH="1" flipV="1">
              <a:off x="7729595" y="1820870"/>
              <a:ext cx="92076" cy="79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6" name="Freeform 9877"/>
            <p:cNvSpPr>
              <a:spLocks/>
            </p:cNvSpPr>
            <p:nvPr/>
          </p:nvSpPr>
          <p:spPr bwMode="auto">
            <a:xfrm>
              <a:off x="7718483" y="1811345"/>
              <a:ext cx="112713" cy="28575"/>
            </a:xfrm>
            <a:custGeom>
              <a:avLst/>
              <a:gdLst>
                <a:gd name="T0" fmla="*/ 3 w 59"/>
                <a:gd name="T1" fmla="*/ 10 h 15"/>
                <a:gd name="T2" fmla="*/ 1 w 59"/>
                <a:gd name="T3" fmla="*/ 5 h 15"/>
                <a:gd name="T4" fmla="*/ 6 w 59"/>
                <a:gd name="T5" fmla="*/ 0 h 15"/>
                <a:gd name="T6" fmla="*/ 54 w 59"/>
                <a:gd name="T7" fmla="*/ 4 h 15"/>
                <a:gd name="T8" fmla="*/ 59 w 59"/>
                <a:gd name="T9" fmla="*/ 10 h 15"/>
                <a:gd name="T10" fmla="*/ 53 w 59"/>
                <a:gd name="T11" fmla="*/ 15 h 15"/>
                <a:gd name="T12" fmla="*/ 6 w 59"/>
                <a:gd name="T13" fmla="*/ 11 h 15"/>
                <a:gd name="T14" fmla="*/ 3 w 59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3" y="10"/>
                  </a:moveTo>
                  <a:cubicBezTo>
                    <a:pt x="1" y="9"/>
                    <a:pt x="0" y="7"/>
                    <a:pt x="1" y="5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4"/>
                    <a:pt x="59" y="7"/>
                    <a:pt x="59" y="10"/>
                  </a:cubicBezTo>
                  <a:cubicBezTo>
                    <a:pt x="59" y="13"/>
                    <a:pt x="56" y="15"/>
                    <a:pt x="53" y="1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0"/>
                    <a:pt x="3" y="1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7" name="Freeform 9878"/>
            <p:cNvSpPr>
              <a:spLocks/>
            </p:cNvSpPr>
            <p:nvPr/>
          </p:nvSpPr>
          <p:spPr bwMode="auto">
            <a:xfrm>
              <a:off x="7504169" y="1990733"/>
              <a:ext cx="130176" cy="103188"/>
            </a:xfrm>
            <a:custGeom>
              <a:avLst/>
              <a:gdLst>
                <a:gd name="T0" fmla="*/ 74 w 82"/>
                <a:gd name="T1" fmla="*/ 65 h 65"/>
                <a:gd name="T2" fmla="*/ 0 w 82"/>
                <a:gd name="T3" fmla="*/ 12 h 65"/>
                <a:gd name="T4" fmla="*/ 9 w 82"/>
                <a:gd name="T5" fmla="*/ 0 h 65"/>
                <a:gd name="T6" fmla="*/ 82 w 82"/>
                <a:gd name="T7" fmla="*/ 53 h 65"/>
                <a:gd name="T8" fmla="*/ 74 w 82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5">
                  <a:moveTo>
                    <a:pt x="74" y="65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2" y="53"/>
                  </a:lnTo>
                  <a:lnTo>
                    <a:pt x="74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8" name="Freeform 9879"/>
            <p:cNvSpPr>
              <a:spLocks/>
            </p:cNvSpPr>
            <p:nvPr/>
          </p:nvSpPr>
          <p:spPr bwMode="auto">
            <a:xfrm>
              <a:off x="7521631" y="1968508"/>
              <a:ext cx="128588" cy="101600"/>
            </a:xfrm>
            <a:custGeom>
              <a:avLst/>
              <a:gdLst>
                <a:gd name="T0" fmla="*/ 73 w 81"/>
                <a:gd name="T1" fmla="*/ 64 h 64"/>
                <a:gd name="T2" fmla="*/ 0 w 81"/>
                <a:gd name="T3" fmla="*/ 12 h 64"/>
                <a:gd name="T4" fmla="*/ 9 w 81"/>
                <a:gd name="T5" fmla="*/ 0 h 64"/>
                <a:gd name="T6" fmla="*/ 81 w 81"/>
                <a:gd name="T7" fmla="*/ 52 h 64"/>
                <a:gd name="T8" fmla="*/ 73 w 81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73" y="64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81" y="52"/>
                  </a:lnTo>
                  <a:lnTo>
                    <a:pt x="73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79" name="Freeform 9880"/>
            <p:cNvSpPr>
              <a:spLocks/>
            </p:cNvSpPr>
            <p:nvPr/>
          </p:nvSpPr>
          <p:spPr bwMode="auto">
            <a:xfrm>
              <a:off x="7539094" y="1946283"/>
              <a:ext cx="127001" cy="101600"/>
            </a:xfrm>
            <a:custGeom>
              <a:avLst/>
              <a:gdLst>
                <a:gd name="T0" fmla="*/ 72 w 80"/>
                <a:gd name="T1" fmla="*/ 64 h 64"/>
                <a:gd name="T2" fmla="*/ 0 w 80"/>
                <a:gd name="T3" fmla="*/ 11 h 64"/>
                <a:gd name="T4" fmla="*/ 7 w 80"/>
                <a:gd name="T5" fmla="*/ 0 h 64"/>
                <a:gd name="T6" fmla="*/ 80 w 80"/>
                <a:gd name="T7" fmla="*/ 53 h 64"/>
                <a:gd name="T8" fmla="*/ 72 w 80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72" y="64"/>
                  </a:moveTo>
                  <a:lnTo>
                    <a:pt x="0" y="11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4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0" name="Freeform 9881"/>
            <p:cNvSpPr>
              <a:spLocks/>
            </p:cNvSpPr>
            <p:nvPr/>
          </p:nvSpPr>
          <p:spPr bwMode="auto">
            <a:xfrm>
              <a:off x="7556556" y="1922470"/>
              <a:ext cx="127001" cy="103188"/>
            </a:xfrm>
            <a:custGeom>
              <a:avLst/>
              <a:gdLst>
                <a:gd name="T0" fmla="*/ 72 w 80"/>
                <a:gd name="T1" fmla="*/ 65 h 65"/>
                <a:gd name="T2" fmla="*/ 0 w 80"/>
                <a:gd name="T3" fmla="*/ 12 h 65"/>
                <a:gd name="T4" fmla="*/ 7 w 80"/>
                <a:gd name="T5" fmla="*/ 0 h 65"/>
                <a:gd name="T6" fmla="*/ 80 w 80"/>
                <a:gd name="T7" fmla="*/ 53 h 65"/>
                <a:gd name="T8" fmla="*/ 72 w 80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5">
                  <a:moveTo>
                    <a:pt x="72" y="65"/>
                  </a:moveTo>
                  <a:lnTo>
                    <a:pt x="0" y="12"/>
                  </a:lnTo>
                  <a:lnTo>
                    <a:pt x="7" y="0"/>
                  </a:lnTo>
                  <a:lnTo>
                    <a:pt x="80" y="53"/>
                  </a:lnTo>
                  <a:lnTo>
                    <a:pt x="72" y="65"/>
                  </a:lnTo>
                  <a:close/>
                </a:path>
              </a:pathLst>
            </a:custGeom>
            <a:solidFill>
              <a:srgbClr val="EB8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1" name="Freeform 9882"/>
            <p:cNvSpPr>
              <a:spLocks/>
            </p:cNvSpPr>
            <p:nvPr/>
          </p:nvSpPr>
          <p:spPr bwMode="auto">
            <a:xfrm>
              <a:off x="7613707" y="1963745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2" name="Freeform 9883"/>
            <p:cNvSpPr>
              <a:spLocks/>
            </p:cNvSpPr>
            <p:nvPr/>
          </p:nvSpPr>
          <p:spPr bwMode="auto">
            <a:xfrm>
              <a:off x="7596244" y="1989145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6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6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3" name="Freeform 9884"/>
            <p:cNvSpPr>
              <a:spLocks/>
            </p:cNvSpPr>
            <p:nvPr/>
          </p:nvSpPr>
          <p:spPr bwMode="auto">
            <a:xfrm>
              <a:off x="7580369" y="2011370"/>
              <a:ext cx="69851" cy="58738"/>
            </a:xfrm>
            <a:custGeom>
              <a:avLst/>
              <a:gdLst>
                <a:gd name="T0" fmla="*/ 36 w 44"/>
                <a:gd name="T1" fmla="*/ 37 h 37"/>
                <a:gd name="T2" fmla="*/ 0 w 44"/>
                <a:gd name="T3" fmla="*/ 11 h 37"/>
                <a:gd name="T4" fmla="*/ 8 w 44"/>
                <a:gd name="T5" fmla="*/ 0 h 37"/>
                <a:gd name="T6" fmla="*/ 44 w 44"/>
                <a:gd name="T7" fmla="*/ 25 h 37"/>
                <a:gd name="T8" fmla="*/ 36 w 4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7">
                  <a:moveTo>
                    <a:pt x="36" y="37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44" y="25"/>
                  </a:lnTo>
                  <a:lnTo>
                    <a:pt x="36" y="37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4" name="Freeform 9885"/>
            <p:cNvSpPr>
              <a:spLocks/>
            </p:cNvSpPr>
            <p:nvPr/>
          </p:nvSpPr>
          <p:spPr bwMode="auto">
            <a:xfrm>
              <a:off x="7564494" y="2032008"/>
              <a:ext cx="69851" cy="61913"/>
            </a:xfrm>
            <a:custGeom>
              <a:avLst/>
              <a:gdLst>
                <a:gd name="T0" fmla="*/ 36 w 44"/>
                <a:gd name="T1" fmla="*/ 39 h 39"/>
                <a:gd name="T2" fmla="*/ 0 w 44"/>
                <a:gd name="T3" fmla="*/ 12 h 39"/>
                <a:gd name="T4" fmla="*/ 8 w 44"/>
                <a:gd name="T5" fmla="*/ 0 h 39"/>
                <a:gd name="T6" fmla="*/ 44 w 44"/>
                <a:gd name="T7" fmla="*/ 27 h 39"/>
                <a:gd name="T8" fmla="*/ 36 w 44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36" y="39"/>
                  </a:moveTo>
                  <a:lnTo>
                    <a:pt x="0" y="12"/>
                  </a:lnTo>
                  <a:lnTo>
                    <a:pt x="8" y="0"/>
                  </a:lnTo>
                  <a:lnTo>
                    <a:pt x="44" y="27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rgbClr val="F78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5" name="Freeform 9886"/>
            <p:cNvSpPr>
              <a:spLocks/>
            </p:cNvSpPr>
            <p:nvPr/>
          </p:nvSpPr>
          <p:spPr bwMode="auto">
            <a:xfrm>
              <a:off x="8075673" y="1803407"/>
              <a:ext cx="71438" cy="25400"/>
            </a:xfrm>
            <a:custGeom>
              <a:avLst/>
              <a:gdLst>
                <a:gd name="T0" fmla="*/ 45 w 45"/>
                <a:gd name="T1" fmla="*/ 16 h 16"/>
                <a:gd name="T2" fmla="*/ 0 w 45"/>
                <a:gd name="T3" fmla="*/ 0 h 16"/>
                <a:gd name="T4" fmla="*/ 45 w 4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16">
                  <a:moveTo>
                    <a:pt x="45" y="16"/>
                  </a:moveTo>
                  <a:lnTo>
                    <a:pt x="0" y="0"/>
                  </a:lnTo>
                  <a:lnTo>
                    <a:pt x="45" y="16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6" name="Line 9887"/>
            <p:cNvSpPr>
              <a:spLocks noChangeShapeType="1"/>
            </p:cNvSpPr>
            <p:nvPr/>
          </p:nvSpPr>
          <p:spPr bwMode="auto">
            <a:xfrm flipH="1" flipV="1">
              <a:off x="8075673" y="1803407"/>
              <a:ext cx="71438" cy="254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7" name="Freeform 9888"/>
            <p:cNvSpPr>
              <a:spLocks/>
            </p:cNvSpPr>
            <p:nvPr/>
          </p:nvSpPr>
          <p:spPr bwMode="auto">
            <a:xfrm>
              <a:off x="8066148" y="1790707"/>
              <a:ext cx="90488" cy="50800"/>
            </a:xfrm>
            <a:custGeom>
              <a:avLst/>
              <a:gdLst>
                <a:gd name="T0" fmla="*/ 1 w 47"/>
                <a:gd name="T1" fmla="*/ 8 h 27"/>
                <a:gd name="T2" fmla="*/ 1 w 47"/>
                <a:gd name="T3" fmla="*/ 4 h 27"/>
                <a:gd name="T4" fmla="*/ 7 w 47"/>
                <a:gd name="T5" fmla="*/ 1 h 27"/>
                <a:gd name="T6" fmla="*/ 43 w 47"/>
                <a:gd name="T7" fmla="*/ 17 h 27"/>
                <a:gd name="T8" fmla="*/ 46 w 47"/>
                <a:gd name="T9" fmla="*/ 23 h 27"/>
                <a:gd name="T10" fmla="*/ 40 w 47"/>
                <a:gd name="T11" fmla="*/ 26 h 27"/>
                <a:gd name="T12" fmla="*/ 3 w 47"/>
                <a:gd name="T13" fmla="*/ 10 h 27"/>
                <a:gd name="T14" fmla="*/ 1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1" y="8"/>
                  </a:moveTo>
                  <a:cubicBezTo>
                    <a:pt x="1" y="7"/>
                    <a:pt x="0" y="5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6" y="18"/>
                    <a:pt x="47" y="21"/>
                    <a:pt x="46" y="23"/>
                  </a:cubicBezTo>
                  <a:cubicBezTo>
                    <a:pt x="45" y="25"/>
                    <a:pt x="42" y="27"/>
                    <a:pt x="40" y="2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2" y="9"/>
                    <a:pt x="1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8" name="Freeform 9889"/>
            <p:cNvSpPr>
              <a:spLocks/>
            </p:cNvSpPr>
            <p:nvPr/>
          </p:nvSpPr>
          <p:spPr bwMode="auto">
            <a:xfrm>
              <a:off x="8104248" y="1716094"/>
              <a:ext cx="74613" cy="19050"/>
            </a:xfrm>
            <a:custGeom>
              <a:avLst/>
              <a:gdLst>
                <a:gd name="T0" fmla="*/ 47 w 47"/>
                <a:gd name="T1" fmla="*/ 12 h 12"/>
                <a:gd name="T2" fmla="*/ 0 w 47"/>
                <a:gd name="T3" fmla="*/ 0 h 12"/>
                <a:gd name="T4" fmla="*/ 47 w 4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2">
                  <a:moveTo>
                    <a:pt x="47" y="12"/>
                  </a:moveTo>
                  <a:lnTo>
                    <a:pt x="0" y="0"/>
                  </a:lnTo>
                  <a:lnTo>
                    <a:pt x="47" y="12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89" name="Line 9890"/>
            <p:cNvSpPr>
              <a:spLocks noChangeShapeType="1"/>
            </p:cNvSpPr>
            <p:nvPr/>
          </p:nvSpPr>
          <p:spPr bwMode="auto">
            <a:xfrm flipH="1" flipV="1">
              <a:off x="8104248" y="1716094"/>
              <a:ext cx="74613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90" name="Freeform 9891"/>
            <p:cNvSpPr>
              <a:spLocks/>
            </p:cNvSpPr>
            <p:nvPr/>
          </p:nvSpPr>
          <p:spPr bwMode="auto">
            <a:xfrm>
              <a:off x="8094723" y="1706569"/>
              <a:ext cx="93663" cy="38100"/>
            </a:xfrm>
            <a:custGeom>
              <a:avLst/>
              <a:gdLst>
                <a:gd name="T0" fmla="*/ 2 w 49"/>
                <a:gd name="T1" fmla="*/ 8 h 20"/>
                <a:gd name="T2" fmla="*/ 1 w 49"/>
                <a:gd name="T3" fmla="*/ 4 h 20"/>
                <a:gd name="T4" fmla="*/ 6 w 49"/>
                <a:gd name="T5" fmla="*/ 1 h 20"/>
                <a:gd name="T6" fmla="*/ 45 w 49"/>
                <a:gd name="T7" fmla="*/ 10 h 20"/>
                <a:gd name="T8" fmla="*/ 48 w 49"/>
                <a:gd name="T9" fmla="*/ 16 h 20"/>
                <a:gd name="T10" fmla="*/ 42 w 49"/>
                <a:gd name="T11" fmla="*/ 19 h 20"/>
                <a:gd name="T12" fmla="*/ 4 w 49"/>
                <a:gd name="T13" fmla="*/ 10 h 20"/>
                <a:gd name="T14" fmla="*/ 2 w 49"/>
                <a:gd name="T1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0">
                  <a:moveTo>
                    <a:pt x="2" y="8"/>
                  </a:moveTo>
                  <a:cubicBezTo>
                    <a:pt x="1" y="7"/>
                    <a:pt x="0" y="6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1"/>
                    <a:pt x="49" y="13"/>
                    <a:pt x="48" y="16"/>
                  </a:cubicBezTo>
                  <a:cubicBezTo>
                    <a:pt x="47" y="18"/>
                    <a:pt x="45" y="20"/>
                    <a:pt x="42" y="1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2" y="8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0" name="Freeform 9893"/>
            <p:cNvSpPr>
              <a:spLocks/>
            </p:cNvSpPr>
            <p:nvPr/>
          </p:nvSpPr>
          <p:spPr bwMode="auto">
            <a:xfrm>
              <a:off x="8099425" y="1619250"/>
              <a:ext cx="74613" cy="11113"/>
            </a:xfrm>
            <a:custGeom>
              <a:avLst/>
              <a:gdLst>
                <a:gd name="T0" fmla="*/ 47 w 47"/>
                <a:gd name="T1" fmla="*/ 0 h 7"/>
                <a:gd name="T2" fmla="*/ 0 w 47"/>
                <a:gd name="T3" fmla="*/ 7 h 7"/>
                <a:gd name="T4" fmla="*/ 47 w 4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">
                  <a:moveTo>
                    <a:pt x="47" y="0"/>
                  </a:moveTo>
                  <a:lnTo>
                    <a:pt x="0" y="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1" name="Line 9894"/>
            <p:cNvSpPr>
              <a:spLocks noChangeShapeType="1"/>
            </p:cNvSpPr>
            <p:nvPr/>
          </p:nvSpPr>
          <p:spPr bwMode="auto">
            <a:xfrm flipH="1">
              <a:off x="8099425" y="1619250"/>
              <a:ext cx="74613" cy="111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2" name="Freeform 9895"/>
            <p:cNvSpPr>
              <a:spLocks/>
            </p:cNvSpPr>
            <p:nvPr/>
          </p:nvSpPr>
          <p:spPr bwMode="auto">
            <a:xfrm>
              <a:off x="8089900" y="1609725"/>
              <a:ext cx="90488" cy="30163"/>
            </a:xfrm>
            <a:custGeom>
              <a:avLst/>
              <a:gdLst>
                <a:gd name="T0" fmla="*/ 3 w 48"/>
                <a:gd name="T1" fmla="*/ 15 h 16"/>
                <a:gd name="T2" fmla="*/ 0 w 48"/>
                <a:gd name="T3" fmla="*/ 12 h 16"/>
                <a:gd name="T4" fmla="*/ 4 w 48"/>
                <a:gd name="T5" fmla="*/ 7 h 16"/>
                <a:gd name="T6" fmla="*/ 43 w 48"/>
                <a:gd name="T7" fmla="*/ 0 h 16"/>
                <a:gd name="T8" fmla="*/ 48 w 48"/>
                <a:gd name="T9" fmla="*/ 4 h 16"/>
                <a:gd name="T10" fmla="*/ 44 w 48"/>
                <a:gd name="T11" fmla="*/ 9 h 16"/>
                <a:gd name="T12" fmla="*/ 5 w 48"/>
                <a:gd name="T13" fmla="*/ 16 h 16"/>
                <a:gd name="T14" fmla="*/ 3 w 48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6">
                  <a:moveTo>
                    <a:pt x="3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10"/>
                    <a:pt x="1" y="7"/>
                    <a:pt x="4" y="7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8" y="1"/>
                    <a:pt x="48" y="4"/>
                  </a:cubicBezTo>
                  <a:cubicBezTo>
                    <a:pt x="48" y="6"/>
                    <a:pt x="47" y="9"/>
                    <a:pt x="44" y="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3" y="15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3" name="Freeform 9896"/>
            <p:cNvSpPr>
              <a:spLocks/>
            </p:cNvSpPr>
            <p:nvPr/>
          </p:nvSpPr>
          <p:spPr bwMode="auto">
            <a:xfrm>
              <a:off x="8061325" y="1514475"/>
              <a:ext cx="68263" cy="30163"/>
            </a:xfrm>
            <a:custGeom>
              <a:avLst/>
              <a:gdLst>
                <a:gd name="T0" fmla="*/ 43 w 43"/>
                <a:gd name="T1" fmla="*/ 0 h 19"/>
                <a:gd name="T2" fmla="*/ 0 w 43"/>
                <a:gd name="T3" fmla="*/ 19 h 19"/>
                <a:gd name="T4" fmla="*/ 43 w 43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19">
                  <a:moveTo>
                    <a:pt x="43" y="0"/>
                  </a:moveTo>
                  <a:lnTo>
                    <a:pt x="0" y="19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4" name="Line 9897"/>
            <p:cNvSpPr>
              <a:spLocks noChangeShapeType="1"/>
            </p:cNvSpPr>
            <p:nvPr/>
          </p:nvSpPr>
          <p:spPr bwMode="auto">
            <a:xfrm flipH="1">
              <a:off x="8061325" y="1514475"/>
              <a:ext cx="68263" cy="301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5" name="Freeform 9898"/>
            <p:cNvSpPr>
              <a:spLocks/>
            </p:cNvSpPr>
            <p:nvPr/>
          </p:nvSpPr>
          <p:spPr bwMode="auto">
            <a:xfrm>
              <a:off x="8051800" y="1504950"/>
              <a:ext cx="87313" cy="49213"/>
            </a:xfrm>
            <a:custGeom>
              <a:avLst/>
              <a:gdLst>
                <a:gd name="T0" fmla="*/ 4 w 46"/>
                <a:gd name="T1" fmla="*/ 26 h 26"/>
                <a:gd name="T2" fmla="*/ 1 w 46"/>
                <a:gd name="T3" fmla="*/ 23 h 26"/>
                <a:gd name="T4" fmla="*/ 3 w 46"/>
                <a:gd name="T5" fmla="*/ 17 h 26"/>
                <a:gd name="T6" fmla="*/ 40 w 46"/>
                <a:gd name="T7" fmla="*/ 1 h 26"/>
                <a:gd name="T8" fmla="*/ 45 w 46"/>
                <a:gd name="T9" fmla="*/ 4 h 26"/>
                <a:gd name="T10" fmla="*/ 43 w 46"/>
                <a:gd name="T11" fmla="*/ 10 h 26"/>
                <a:gd name="T12" fmla="*/ 7 w 46"/>
                <a:gd name="T13" fmla="*/ 25 h 26"/>
                <a:gd name="T14" fmla="*/ 4 w 4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6">
                  <a:moveTo>
                    <a:pt x="4" y="26"/>
                  </a:moveTo>
                  <a:cubicBezTo>
                    <a:pt x="3" y="25"/>
                    <a:pt x="1" y="24"/>
                    <a:pt x="1" y="23"/>
                  </a:cubicBezTo>
                  <a:cubicBezTo>
                    <a:pt x="0" y="21"/>
                    <a:pt x="1" y="18"/>
                    <a:pt x="3" y="17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2" y="0"/>
                    <a:pt x="44" y="1"/>
                    <a:pt x="45" y="4"/>
                  </a:cubicBezTo>
                  <a:cubicBezTo>
                    <a:pt x="46" y="6"/>
                    <a:pt x="45" y="9"/>
                    <a:pt x="43" y="1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6"/>
                    <a:pt x="5" y="26"/>
                    <a:pt x="4" y="2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6" name="Freeform 9899"/>
            <p:cNvSpPr>
              <a:spLocks/>
            </p:cNvSpPr>
            <p:nvPr/>
          </p:nvSpPr>
          <p:spPr bwMode="auto">
            <a:xfrm>
              <a:off x="7605713" y="1435100"/>
              <a:ext cx="44450" cy="60325"/>
            </a:xfrm>
            <a:custGeom>
              <a:avLst/>
              <a:gdLst>
                <a:gd name="T0" fmla="*/ 0 w 28"/>
                <a:gd name="T1" fmla="*/ 0 h 38"/>
                <a:gd name="T2" fmla="*/ 28 w 28"/>
                <a:gd name="T3" fmla="*/ 38 h 38"/>
                <a:gd name="T4" fmla="*/ 0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0" y="0"/>
                  </a:moveTo>
                  <a:lnTo>
                    <a:pt x="28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7" name="Line 9900"/>
            <p:cNvSpPr>
              <a:spLocks noChangeShapeType="1"/>
            </p:cNvSpPr>
            <p:nvPr/>
          </p:nvSpPr>
          <p:spPr bwMode="auto">
            <a:xfrm>
              <a:off x="7605713" y="14351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8" name="Freeform 9901"/>
            <p:cNvSpPr>
              <a:spLocks/>
            </p:cNvSpPr>
            <p:nvPr/>
          </p:nvSpPr>
          <p:spPr bwMode="auto">
            <a:xfrm>
              <a:off x="7593013" y="1427163"/>
              <a:ext cx="69850" cy="76200"/>
            </a:xfrm>
            <a:custGeom>
              <a:avLst/>
              <a:gdLst>
                <a:gd name="T0" fmla="*/ 30 w 37"/>
                <a:gd name="T1" fmla="*/ 39 h 40"/>
                <a:gd name="T2" fmla="*/ 35 w 37"/>
                <a:gd name="T3" fmla="*/ 38 h 40"/>
                <a:gd name="T4" fmla="*/ 35 w 37"/>
                <a:gd name="T5" fmla="*/ 32 h 40"/>
                <a:gd name="T6" fmla="*/ 9 w 37"/>
                <a:gd name="T7" fmla="*/ 2 h 40"/>
                <a:gd name="T8" fmla="*/ 2 w 37"/>
                <a:gd name="T9" fmla="*/ 2 h 40"/>
                <a:gd name="T10" fmla="*/ 2 w 37"/>
                <a:gd name="T11" fmla="*/ 8 h 40"/>
                <a:gd name="T12" fmla="*/ 28 w 37"/>
                <a:gd name="T13" fmla="*/ 38 h 40"/>
                <a:gd name="T14" fmla="*/ 30 w 37"/>
                <a:gd name="T1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0">
                  <a:moveTo>
                    <a:pt x="30" y="39"/>
                  </a:moveTo>
                  <a:cubicBezTo>
                    <a:pt x="32" y="40"/>
                    <a:pt x="33" y="39"/>
                    <a:pt x="35" y="38"/>
                  </a:cubicBezTo>
                  <a:cubicBezTo>
                    <a:pt x="37" y="36"/>
                    <a:pt x="37" y="34"/>
                    <a:pt x="35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8"/>
                    <a:pt x="30" y="39"/>
                    <a:pt x="30" y="39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9" name="Freeform 9902"/>
            <p:cNvSpPr>
              <a:spLocks/>
            </p:cNvSpPr>
            <p:nvPr/>
          </p:nvSpPr>
          <p:spPr bwMode="auto">
            <a:xfrm>
              <a:off x="7683500" y="1374775"/>
              <a:ext cx="39688" cy="65088"/>
            </a:xfrm>
            <a:custGeom>
              <a:avLst/>
              <a:gdLst>
                <a:gd name="T0" fmla="*/ 0 w 25"/>
                <a:gd name="T1" fmla="*/ 0 h 41"/>
                <a:gd name="T2" fmla="*/ 25 w 25"/>
                <a:gd name="T3" fmla="*/ 41 h 41"/>
                <a:gd name="T4" fmla="*/ 0 w 25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1">
                  <a:moveTo>
                    <a:pt x="0" y="0"/>
                  </a:moveTo>
                  <a:lnTo>
                    <a:pt x="2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0" name="Line 9903"/>
            <p:cNvSpPr>
              <a:spLocks noChangeShapeType="1"/>
            </p:cNvSpPr>
            <p:nvPr/>
          </p:nvSpPr>
          <p:spPr bwMode="auto">
            <a:xfrm>
              <a:off x="7683500" y="1374775"/>
              <a:ext cx="39688" cy="650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1" name="Freeform 9904"/>
            <p:cNvSpPr>
              <a:spLocks/>
            </p:cNvSpPr>
            <p:nvPr/>
          </p:nvSpPr>
          <p:spPr bwMode="auto">
            <a:xfrm>
              <a:off x="7673975" y="1365250"/>
              <a:ext cx="58738" cy="84138"/>
            </a:xfrm>
            <a:custGeom>
              <a:avLst/>
              <a:gdLst>
                <a:gd name="T0" fmla="*/ 24 w 31"/>
                <a:gd name="T1" fmla="*/ 43 h 44"/>
                <a:gd name="T2" fmla="*/ 29 w 31"/>
                <a:gd name="T3" fmla="*/ 43 h 44"/>
                <a:gd name="T4" fmla="*/ 30 w 31"/>
                <a:gd name="T5" fmla="*/ 36 h 44"/>
                <a:gd name="T6" fmla="*/ 9 w 31"/>
                <a:gd name="T7" fmla="*/ 3 h 44"/>
                <a:gd name="T8" fmla="*/ 3 w 31"/>
                <a:gd name="T9" fmla="*/ 1 h 44"/>
                <a:gd name="T10" fmla="*/ 1 w 31"/>
                <a:gd name="T11" fmla="*/ 8 h 44"/>
                <a:gd name="T12" fmla="*/ 22 w 31"/>
                <a:gd name="T13" fmla="*/ 41 h 44"/>
                <a:gd name="T14" fmla="*/ 24 w 31"/>
                <a:gd name="T15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4">
                  <a:moveTo>
                    <a:pt x="24" y="43"/>
                  </a:moveTo>
                  <a:cubicBezTo>
                    <a:pt x="26" y="44"/>
                    <a:pt x="27" y="44"/>
                    <a:pt x="29" y="43"/>
                  </a:cubicBezTo>
                  <a:cubicBezTo>
                    <a:pt x="31" y="41"/>
                    <a:pt x="31" y="39"/>
                    <a:pt x="30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2"/>
                    <a:pt x="23" y="42"/>
                    <a:pt x="24" y="43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2" name="Freeform 9905"/>
            <p:cNvSpPr>
              <a:spLocks/>
            </p:cNvSpPr>
            <p:nvPr/>
          </p:nvSpPr>
          <p:spPr bwMode="auto">
            <a:xfrm>
              <a:off x="7796213" y="1344613"/>
              <a:ext cx="11113" cy="74613"/>
            </a:xfrm>
            <a:custGeom>
              <a:avLst/>
              <a:gdLst>
                <a:gd name="T0" fmla="*/ 0 w 7"/>
                <a:gd name="T1" fmla="*/ 0 h 47"/>
                <a:gd name="T2" fmla="*/ 7 w 7"/>
                <a:gd name="T3" fmla="*/ 47 h 47"/>
                <a:gd name="T4" fmla="*/ 0 w 7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7">
                  <a:moveTo>
                    <a:pt x="0" y="0"/>
                  </a:moveTo>
                  <a:lnTo>
                    <a:pt x="7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3" name="Line 9906"/>
            <p:cNvSpPr>
              <a:spLocks noChangeShapeType="1"/>
            </p:cNvSpPr>
            <p:nvPr/>
          </p:nvSpPr>
          <p:spPr bwMode="auto">
            <a:xfrm>
              <a:off x="7796213" y="1344613"/>
              <a:ext cx="11113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2" name="Freeform 9907"/>
            <p:cNvSpPr>
              <a:spLocks/>
            </p:cNvSpPr>
            <p:nvPr/>
          </p:nvSpPr>
          <p:spPr bwMode="auto">
            <a:xfrm>
              <a:off x="7788275" y="1335088"/>
              <a:ext cx="28575" cy="93663"/>
            </a:xfrm>
            <a:custGeom>
              <a:avLst/>
              <a:gdLst>
                <a:gd name="T0" fmla="*/ 7 w 15"/>
                <a:gd name="T1" fmla="*/ 47 h 49"/>
                <a:gd name="T2" fmla="*/ 11 w 15"/>
                <a:gd name="T3" fmla="*/ 49 h 49"/>
                <a:gd name="T4" fmla="*/ 15 w 15"/>
                <a:gd name="T5" fmla="*/ 44 h 49"/>
                <a:gd name="T6" fmla="*/ 9 w 15"/>
                <a:gd name="T7" fmla="*/ 5 h 49"/>
                <a:gd name="T8" fmla="*/ 4 w 15"/>
                <a:gd name="T9" fmla="*/ 1 h 49"/>
                <a:gd name="T10" fmla="*/ 0 w 15"/>
                <a:gd name="T11" fmla="*/ 6 h 49"/>
                <a:gd name="T12" fmla="*/ 6 w 15"/>
                <a:gd name="T13" fmla="*/ 45 h 49"/>
                <a:gd name="T14" fmla="*/ 7 w 15"/>
                <a:gd name="T15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9">
                  <a:moveTo>
                    <a:pt x="7" y="47"/>
                  </a:moveTo>
                  <a:cubicBezTo>
                    <a:pt x="8" y="48"/>
                    <a:pt x="9" y="49"/>
                    <a:pt x="11" y="49"/>
                  </a:cubicBezTo>
                  <a:cubicBezTo>
                    <a:pt x="13" y="49"/>
                    <a:pt x="15" y="46"/>
                    <a:pt x="15" y="4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7" y="4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3" name="Freeform 9908"/>
            <p:cNvSpPr>
              <a:spLocks/>
            </p:cNvSpPr>
            <p:nvPr/>
          </p:nvSpPr>
          <p:spPr bwMode="auto">
            <a:xfrm>
              <a:off x="7900988" y="1354138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5 w 5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4" name="Line 9909"/>
            <p:cNvSpPr>
              <a:spLocks noChangeShapeType="1"/>
            </p:cNvSpPr>
            <p:nvPr/>
          </p:nvSpPr>
          <p:spPr bwMode="auto">
            <a:xfrm flipH="1">
              <a:off x="7900988" y="1354138"/>
              <a:ext cx="7938" cy="746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5" name="Freeform 9910"/>
            <p:cNvSpPr>
              <a:spLocks/>
            </p:cNvSpPr>
            <p:nvPr/>
          </p:nvSpPr>
          <p:spPr bwMode="auto">
            <a:xfrm>
              <a:off x="7891463" y="1344613"/>
              <a:ext cx="26988" cy="93663"/>
            </a:xfrm>
            <a:custGeom>
              <a:avLst/>
              <a:gdLst>
                <a:gd name="T0" fmla="*/ 1 w 14"/>
                <a:gd name="T1" fmla="*/ 46 h 49"/>
                <a:gd name="T2" fmla="*/ 5 w 14"/>
                <a:gd name="T3" fmla="*/ 49 h 49"/>
                <a:gd name="T4" fmla="*/ 10 w 14"/>
                <a:gd name="T5" fmla="*/ 44 h 49"/>
                <a:gd name="T6" fmla="*/ 13 w 14"/>
                <a:gd name="T7" fmla="*/ 5 h 49"/>
                <a:gd name="T8" fmla="*/ 9 w 14"/>
                <a:gd name="T9" fmla="*/ 0 h 49"/>
                <a:gd name="T10" fmla="*/ 4 w 14"/>
                <a:gd name="T11" fmla="*/ 4 h 49"/>
                <a:gd name="T12" fmla="*/ 1 w 14"/>
                <a:gd name="T13" fmla="*/ 44 h 49"/>
                <a:gd name="T14" fmla="*/ 1 w 14"/>
                <a:gd name="T15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9">
                  <a:moveTo>
                    <a:pt x="1" y="46"/>
                  </a:moveTo>
                  <a:cubicBezTo>
                    <a:pt x="2" y="47"/>
                    <a:pt x="3" y="48"/>
                    <a:pt x="5" y="49"/>
                  </a:cubicBezTo>
                  <a:cubicBezTo>
                    <a:pt x="7" y="49"/>
                    <a:pt x="9" y="47"/>
                    <a:pt x="10" y="4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3"/>
                    <a:pt x="12" y="0"/>
                    <a:pt x="9" y="0"/>
                  </a:cubicBezTo>
                  <a:cubicBezTo>
                    <a:pt x="7" y="0"/>
                    <a:pt x="4" y="2"/>
                    <a:pt x="4" y="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5"/>
                    <a:pt x="1" y="46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6" name="Freeform 9911"/>
            <p:cNvSpPr>
              <a:spLocks/>
            </p:cNvSpPr>
            <p:nvPr/>
          </p:nvSpPr>
          <p:spPr bwMode="auto">
            <a:xfrm>
              <a:off x="7986713" y="1409700"/>
              <a:ext cx="44450" cy="60325"/>
            </a:xfrm>
            <a:custGeom>
              <a:avLst/>
              <a:gdLst>
                <a:gd name="T0" fmla="*/ 28 w 28"/>
                <a:gd name="T1" fmla="*/ 0 h 38"/>
                <a:gd name="T2" fmla="*/ 0 w 28"/>
                <a:gd name="T3" fmla="*/ 38 h 38"/>
                <a:gd name="T4" fmla="*/ 28 w 28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8">
                  <a:moveTo>
                    <a:pt x="28" y="0"/>
                  </a:moveTo>
                  <a:lnTo>
                    <a:pt x="0" y="3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7" name="Line 9912"/>
            <p:cNvSpPr>
              <a:spLocks noChangeShapeType="1"/>
            </p:cNvSpPr>
            <p:nvPr/>
          </p:nvSpPr>
          <p:spPr bwMode="auto">
            <a:xfrm flipH="1">
              <a:off x="7986713" y="1409700"/>
              <a:ext cx="44450" cy="60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8" name="Freeform 9913"/>
            <p:cNvSpPr>
              <a:spLocks/>
            </p:cNvSpPr>
            <p:nvPr/>
          </p:nvSpPr>
          <p:spPr bwMode="auto">
            <a:xfrm>
              <a:off x="7977188" y="1398588"/>
              <a:ext cx="63500" cy="80963"/>
            </a:xfrm>
            <a:custGeom>
              <a:avLst/>
              <a:gdLst>
                <a:gd name="T0" fmla="*/ 1 w 33"/>
                <a:gd name="T1" fmla="*/ 37 h 43"/>
                <a:gd name="T2" fmla="*/ 2 w 33"/>
                <a:gd name="T3" fmla="*/ 41 h 43"/>
                <a:gd name="T4" fmla="*/ 9 w 33"/>
                <a:gd name="T5" fmla="*/ 40 h 43"/>
                <a:gd name="T6" fmla="*/ 32 w 33"/>
                <a:gd name="T7" fmla="*/ 8 h 43"/>
                <a:gd name="T8" fmla="*/ 31 w 33"/>
                <a:gd name="T9" fmla="*/ 2 h 43"/>
                <a:gd name="T10" fmla="*/ 24 w 33"/>
                <a:gd name="T11" fmla="*/ 3 h 43"/>
                <a:gd name="T12" fmla="*/ 1 w 33"/>
                <a:gd name="T13" fmla="*/ 35 h 43"/>
                <a:gd name="T14" fmla="*/ 1 w 33"/>
                <a:gd name="T1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43">
                  <a:moveTo>
                    <a:pt x="1" y="37"/>
                  </a:moveTo>
                  <a:cubicBezTo>
                    <a:pt x="0" y="39"/>
                    <a:pt x="1" y="40"/>
                    <a:pt x="2" y="41"/>
                  </a:cubicBezTo>
                  <a:cubicBezTo>
                    <a:pt x="4" y="43"/>
                    <a:pt x="7" y="42"/>
                    <a:pt x="9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6"/>
                    <a:pt x="33" y="3"/>
                    <a:pt x="31" y="2"/>
                  </a:cubicBezTo>
                  <a:cubicBezTo>
                    <a:pt x="29" y="0"/>
                    <a:pt x="26" y="1"/>
                    <a:pt x="24" y="3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1" y="37"/>
                    <a:pt x="1" y="37"/>
                  </a:cubicBezTo>
                  <a:close/>
                </a:path>
              </a:pathLst>
            </a:custGeom>
            <a:solidFill>
              <a:srgbClr val="F3C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79" name="Freeform 9914"/>
            <p:cNvSpPr>
              <a:spLocks/>
            </p:cNvSpPr>
            <p:nvPr/>
          </p:nvSpPr>
          <p:spPr bwMode="auto">
            <a:xfrm>
              <a:off x="4075113" y="1960563"/>
              <a:ext cx="114300" cy="115888"/>
            </a:xfrm>
            <a:custGeom>
              <a:avLst/>
              <a:gdLst>
                <a:gd name="T0" fmla="*/ 43 w 72"/>
                <a:gd name="T1" fmla="*/ 29 h 73"/>
                <a:gd name="T2" fmla="*/ 72 w 72"/>
                <a:gd name="T3" fmla="*/ 29 h 73"/>
                <a:gd name="T4" fmla="*/ 72 w 72"/>
                <a:gd name="T5" fmla="*/ 44 h 73"/>
                <a:gd name="T6" fmla="*/ 43 w 72"/>
                <a:gd name="T7" fmla="*/ 44 h 73"/>
                <a:gd name="T8" fmla="*/ 43 w 72"/>
                <a:gd name="T9" fmla="*/ 73 h 73"/>
                <a:gd name="T10" fmla="*/ 28 w 72"/>
                <a:gd name="T11" fmla="*/ 73 h 73"/>
                <a:gd name="T12" fmla="*/ 28 w 72"/>
                <a:gd name="T13" fmla="*/ 44 h 73"/>
                <a:gd name="T14" fmla="*/ 0 w 72"/>
                <a:gd name="T15" fmla="*/ 44 h 73"/>
                <a:gd name="T16" fmla="*/ 0 w 72"/>
                <a:gd name="T17" fmla="*/ 29 h 73"/>
                <a:gd name="T18" fmla="*/ 28 w 72"/>
                <a:gd name="T19" fmla="*/ 29 h 73"/>
                <a:gd name="T20" fmla="*/ 28 w 72"/>
                <a:gd name="T21" fmla="*/ 0 h 73"/>
                <a:gd name="T22" fmla="*/ 43 w 72"/>
                <a:gd name="T23" fmla="*/ 0 h 73"/>
                <a:gd name="T24" fmla="*/ 43 w 72"/>
                <a:gd name="T25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3">
                  <a:moveTo>
                    <a:pt x="43" y="29"/>
                  </a:moveTo>
                  <a:lnTo>
                    <a:pt x="72" y="29"/>
                  </a:lnTo>
                  <a:lnTo>
                    <a:pt x="72" y="44"/>
                  </a:lnTo>
                  <a:lnTo>
                    <a:pt x="43" y="44"/>
                  </a:lnTo>
                  <a:lnTo>
                    <a:pt x="43" y="73"/>
                  </a:lnTo>
                  <a:lnTo>
                    <a:pt x="28" y="73"/>
                  </a:lnTo>
                  <a:lnTo>
                    <a:pt x="28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28" y="29"/>
                  </a:lnTo>
                  <a:lnTo>
                    <a:pt x="28" y="0"/>
                  </a:lnTo>
                  <a:lnTo>
                    <a:pt x="43" y="0"/>
                  </a:lnTo>
                  <a:lnTo>
                    <a:pt x="43" y="2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0" name="Freeform 9915"/>
            <p:cNvSpPr>
              <a:spLocks/>
            </p:cNvSpPr>
            <p:nvPr/>
          </p:nvSpPr>
          <p:spPr bwMode="auto">
            <a:xfrm>
              <a:off x="5791200" y="3568700"/>
              <a:ext cx="2082800" cy="508000"/>
            </a:xfrm>
            <a:custGeom>
              <a:avLst/>
              <a:gdLst>
                <a:gd name="T0" fmla="*/ 0 w 1312"/>
                <a:gd name="T1" fmla="*/ 301 h 320"/>
                <a:gd name="T2" fmla="*/ 590 w 1312"/>
                <a:gd name="T3" fmla="*/ 0 h 320"/>
                <a:gd name="T4" fmla="*/ 1312 w 1312"/>
                <a:gd name="T5" fmla="*/ 6 h 320"/>
                <a:gd name="T6" fmla="*/ 675 w 1312"/>
                <a:gd name="T7" fmla="*/ 320 h 320"/>
                <a:gd name="T8" fmla="*/ 0 w 1312"/>
                <a:gd name="T9" fmla="*/ 30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2" h="320">
                  <a:moveTo>
                    <a:pt x="0" y="301"/>
                  </a:moveTo>
                  <a:lnTo>
                    <a:pt x="590" y="0"/>
                  </a:lnTo>
                  <a:lnTo>
                    <a:pt x="1312" y="6"/>
                  </a:lnTo>
                  <a:lnTo>
                    <a:pt x="675" y="320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5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1" name="Freeform 9916"/>
            <p:cNvSpPr>
              <a:spLocks/>
            </p:cNvSpPr>
            <p:nvPr/>
          </p:nvSpPr>
          <p:spPr bwMode="auto">
            <a:xfrm>
              <a:off x="6405563" y="4106863"/>
              <a:ext cx="1041400" cy="295275"/>
            </a:xfrm>
            <a:custGeom>
              <a:avLst/>
              <a:gdLst>
                <a:gd name="T0" fmla="*/ 0 w 656"/>
                <a:gd name="T1" fmla="*/ 186 h 186"/>
                <a:gd name="T2" fmla="*/ 340 w 656"/>
                <a:gd name="T3" fmla="*/ 136 h 186"/>
                <a:gd name="T4" fmla="*/ 656 w 656"/>
                <a:gd name="T5" fmla="*/ 41 h 186"/>
                <a:gd name="T6" fmla="*/ 310 w 656"/>
                <a:gd name="T7" fmla="*/ 0 h 186"/>
                <a:gd name="T8" fmla="*/ 0 w 656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6" h="186">
                  <a:moveTo>
                    <a:pt x="0" y="186"/>
                  </a:moveTo>
                  <a:lnTo>
                    <a:pt x="340" y="136"/>
                  </a:lnTo>
                  <a:lnTo>
                    <a:pt x="656" y="41"/>
                  </a:lnTo>
                  <a:lnTo>
                    <a:pt x="310" y="0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2832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2" name="Freeform 9917"/>
            <p:cNvSpPr>
              <a:spLocks/>
            </p:cNvSpPr>
            <p:nvPr/>
          </p:nvSpPr>
          <p:spPr bwMode="auto">
            <a:xfrm>
              <a:off x="6308725" y="3721100"/>
              <a:ext cx="1138238" cy="681038"/>
            </a:xfrm>
            <a:custGeom>
              <a:avLst/>
              <a:gdLst>
                <a:gd name="T0" fmla="*/ 313 w 717"/>
                <a:gd name="T1" fmla="*/ 49 h 429"/>
                <a:gd name="T2" fmla="*/ 0 w 717"/>
                <a:gd name="T3" fmla="*/ 150 h 429"/>
                <a:gd name="T4" fmla="*/ 61 w 717"/>
                <a:gd name="T5" fmla="*/ 429 h 429"/>
                <a:gd name="T6" fmla="*/ 390 w 717"/>
                <a:gd name="T7" fmla="*/ 322 h 429"/>
                <a:gd name="T8" fmla="*/ 717 w 717"/>
                <a:gd name="T9" fmla="*/ 284 h 429"/>
                <a:gd name="T10" fmla="*/ 654 w 717"/>
                <a:gd name="T11" fmla="*/ 0 h 429"/>
                <a:gd name="T12" fmla="*/ 313 w 717"/>
                <a:gd name="T13" fmla="*/ 4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7" h="429">
                  <a:moveTo>
                    <a:pt x="313" y="49"/>
                  </a:moveTo>
                  <a:lnTo>
                    <a:pt x="0" y="150"/>
                  </a:lnTo>
                  <a:lnTo>
                    <a:pt x="61" y="429"/>
                  </a:lnTo>
                  <a:lnTo>
                    <a:pt x="390" y="322"/>
                  </a:lnTo>
                  <a:lnTo>
                    <a:pt x="717" y="284"/>
                  </a:lnTo>
                  <a:lnTo>
                    <a:pt x="654" y="0"/>
                  </a:lnTo>
                  <a:lnTo>
                    <a:pt x="313" y="49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3" name="Freeform 9918"/>
            <p:cNvSpPr>
              <a:spLocks/>
            </p:cNvSpPr>
            <p:nvPr/>
          </p:nvSpPr>
          <p:spPr bwMode="auto">
            <a:xfrm>
              <a:off x="6805613" y="3721100"/>
              <a:ext cx="639763" cy="515938"/>
            </a:xfrm>
            <a:custGeom>
              <a:avLst/>
              <a:gdLst>
                <a:gd name="T0" fmla="*/ 0 w 403"/>
                <a:gd name="T1" fmla="*/ 49 h 325"/>
                <a:gd name="T2" fmla="*/ 60 w 403"/>
                <a:gd name="T3" fmla="*/ 325 h 325"/>
                <a:gd name="T4" fmla="*/ 403 w 403"/>
                <a:gd name="T5" fmla="*/ 282 h 325"/>
                <a:gd name="T6" fmla="*/ 341 w 403"/>
                <a:gd name="T7" fmla="*/ 0 h 325"/>
                <a:gd name="T8" fmla="*/ 0 w 403"/>
                <a:gd name="T9" fmla="*/ 49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25">
                  <a:moveTo>
                    <a:pt x="0" y="49"/>
                  </a:moveTo>
                  <a:lnTo>
                    <a:pt x="60" y="325"/>
                  </a:lnTo>
                  <a:lnTo>
                    <a:pt x="403" y="282"/>
                  </a:lnTo>
                  <a:lnTo>
                    <a:pt x="341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425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4" name="Freeform 9919"/>
            <p:cNvSpPr>
              <a:spLocks/>
            </p:cNvSpPr>
            <p:nvPr/>
          </p:nvSpPr>
          <p:spPr bwMode="auto">
            <a:xfrm>
              <a:off x="5789613" y="3551238"/>
              <a:ext cx="2084388" cy="496888"/>
            </a:xfrm>
            <a:custGeom>
              <a:avLst/>
              <a:gdLst>
                <a:gd name="T0" fmla="*/ 1308 w 1313"/>
                <a:gd name="T1" fmla="*/ 6 h 313"/>
                <a:gd name="T2" fmla="*/ 596 w 1313"/>
                <a:gd name="T3" fmla="*/ 0 h 313"/>
                <a:gd name="T4" fmla="*/ 593 w 1313"/>
                <a:gd name="T5" fmla="*/ 0 h 313"/>
                <a:gd name="T6" fmla="*/ 9 w 1313"/>
                <a:gd name="T7" fmla="*/ 299 h 313"/>
                <a:gd name="T8" fmla="*/ 0 w 1313"/>
                <a:gd name="T9" fmla="*/ 303 h 313"/>
                <a:gd name="T10" fmla="*/ 1 w 1313"/>
                <a:gd name="T11" fmla="*/ 312 h 313"/>
                <a:gd name="T12" fmla="*/ 16 w 1313"/>
                <a:gd name="T13" fmla="*/ 312 h 313"/>
                <a:gd name="T14" fmla="*/ 24 w 1313"/>
                <a:gd name="T15" fmla="*/ 313 h 313"/>
                <a:gd name="T16" fmla="*/ 598 w 1313"/>
                <a:gd name="T17" fmla="*/ 20 h 313"/>
                <a:gd name="T18" fmla="*/ 1295 w 1313"/>
                <a:gd name="T19" fmla="*/ 26 h 313"/>
                <a:gd name="T20" fmla="*/ 1308 w 1313"/>
                <a:gd name="T21" fmla="*/ 19 h 313"/>
                <a:gd name="T22" fmla="*/ 1313 w 1313"/>
                <a:gd name="T23" fmla="*/ 17 h 313"/>
                <a:gd name="T24" fmla="*/ 1308 w 1313"/>
                <a:gd name="T25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3" h="313">
                  <a:moveTo>
                    <a:pt x="1308" y="6"/>
                  </a:moveTo>
                  <a:lnTo>
                    <a:pt x="596" y="0"/>
                  </a:lnTo>
                  <a:lnTo>
                    <a:pt x="593" y="0"/>
                  </a:lnTo>
                  <a:lnTo>
                    <a:pt x="9" y="299"/>
                  </a:lnTo>
                  <a:lnTo>
                    <a:pt x="0" y="303"/>
                  </a:lnTo>
                  <a:lnTo>
                    <a:pt x="1" y="312"/>
                  </a:lnTo>
                  <a:lnTo>
                    <a:pt x="16" y="312"/>
                  </a:lnTo>
                  <a:lnTo>
                    <a:pt x="24" y="313"/>
                  </a:lnTo>
                  <a:lnTo>
                    <a:pt x="598" y="20"/>
                  </a:lnTo>
                  <a:lnTo>
                    <a:pt x="1295" y="26"/>
                  </a:lnTo>
                  <a:lnTo>
                    <a:pt x="1308" y="19"/>
                  </a:lnTo>
                  <a:lnTo>
                    <a:pt x="1313" y="17"/>
                  </a:lnTo>
                  <a:lnTo>
                    <a:pt x="1308" y="6"/>
                  </a:lnTo>
                  <a:close/>
                </a:path>
              </a:pathLst>
            </a:custGeom>
            <a:solidFill>
              <a:srgbClr val="48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5" name="Freeform 9920"/>
            <p:cNvSpPr>
              <a:spLocks/>
            </p:cNvSpPr>
            <p:nvPr/>
          </p:nvSpPr>
          <p:spPr bwMode="auto">
            <a:xfrm>
              <a:off x="7259638" y="3535363"/>
              <a:ext cx="304800" cy="265113"/>
            </a:xfrm>
            <a:custGeom>
              <a:avLst/>
              <a:gdLst>
                <a:gd name="T0" fmla="*/ 150 w 160"/>
                <a:gd name="T1" fmla="*/ 139 h 139"/>
                <a:gd name="T2" fmla="*/ 66 w 160"/>
                <a:gd name="T3" fmla="*/ 10 h 139"/>
                <a:gd name="T4" fmla="*/ 0 w 160"/>
                <a:gd name="T5" fmla="*/ 10 h 139"/>
                <a:gd name="T6" fmla="*/ 0 w 160"/>
                <a:gd name="T7" fmla="*/ 0 h 139"/>
                <a:gd name="T8" fmla="*/ 70 w 160"/>
                <a:gd name="T9" fmla="*/ 0 h 139"/>
                <a:gd name="T10" fmla="*/ 72 w 160"/>
                <a:gd name="T11" fmla="*/ 1 h 139"/>
                <a:gd name="T12" fmla="*/ 160 w 160"/>
                <a:gd name="T13" fmla="*/ 134 h 139"/>
                <a:gd name="T14" fmla="*/ 150 w 160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39">
                  <a:moveTo>
                    <a:pt x="150" y="139"/>
                  </a:moveTo>
                  <a:cubicBezTo>
                    <a:pt x="107" y="58"/>
                    <a:pt x="73" y="18"/>
                    <a:pt x="6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3"/>
                    <a:pt x="110" y="41"/>
                    <a:pt x="160" y="134"/>
                  </a:cubicBezTo>
                  <a:lnTo>
                    <a:pt x="150" y="13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6" name="Freeform 9921"/>
            <p:cNvSpPr>
              <a:spLocks/>
            </p:cNvSpPr>
            <p:nvPr/>
          </p:nvSpPr>
          <p:spPr bwMode="auto">
            <a:xfrm>
              <a:off x="7526338" y="3763963"/>
              <a:ext cx="92075" cy="104775"/>
            </a:xfrm>
            <a:custGeom>
              <a:avLst/>
              <a:gdLst>
                <a:gd name="T0" fmla="*/ 39 w 49"/>
                <a:gd name="T1" fmla="*/ 49 h 55"/>
                <a:gd name="T2" fmla="*/ 8 w 49"/>
                <a:gd name="T3" fmla="*/ 38 h 55"/>
                <a:gd name="T4" fmla="*/ 10 w 49"/>
                <a:gd name="T5" fmla="*/ 6 h 55"/>
                <a:gd name="T6" fmla="*/ 41 w 49"/>
                <a:gd name="T7" fmla="*/ 17 h 55"/>
                <a:gd name="T8" fmla="*/ 39 w 49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5">
                  <a:moveTo>
                    <a:pt x="39" y="49"/>
                  </a:moveTo>
                  <a:cubicBezTo>
                    <a:pt x="30" y="55"/>
                    <a:pt x="16" y="50"/>
                    <a:pt x="8" y="38"/>
                  </a:cubicBezTo>
                  <a:cubicBezTo>
                    <a:pt x="0" y="26"/>
                    <a:pt x="1" y="12"/>
                    <a:pt x="10" y="6"/>
                  </a:cubicBezTo>
                  <a:cubicBezTo>
                    <a:pt x="19" y="0"/>
                    <a:pt x="33" y="5"/>
                    <a:pt x="41" y="17"/>
                  </a:cubicBezTo>
                  <a:cubicBezTo>
                    <a:pt x="49" y="29"/>
                    <a:pt x="48" y="43"/>
                    <a:pt x="39" y="49"/>
                  </a:cubicBez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7" name="Freeform 9922"/>
            <p:cNvSpPr>
              <a:spLocks/>
            </p:cNvSpPr>
            <p:nvPr/>
          </p:nvSpPr>
          <p:spPr bwMode="auto">
            <a:xfrm>
              <a:off x="7491413" y="3811588"/>
              <a:ext cx="314325" cy="342900"/>
            </a:xfrm>
            <a:custGeom>
              <a:avLst/>
              <a:gdLst>
                <a:gd name="T0" fmla="*/ 42 w 165"/>
                <a:gd name="T1" fmla="*/ 19 h 180"/>
                <a:gd name="T2" fmla="*/ 108 w 165"/>
                <a:gd name="T3" fmla="*/ 180 h 180"/>
                <a:gd name="T4" fmla="*/ 165 w 165"/>
                <a:gd name="T5" fmla="*/ 154 h 180"/>
                <a:gd name="T6" fmla="*/ 52 w 165"/>
                <a:gd name="T7" fmla="*/ 10 h 180"/>
                <a:gd name="T8" fmla="*/ 49 w 165"/>
                <a:gd name="T9" fmla="*/ 10 h 180"/>
                <a:gd name="T10" fmla="*/ 42 w 165"/>
                <a:gd name="T11" fmla="*/ 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80">
                  <a:moveTo>
                    <a:pt x="42" y="19"/>
                  </a:moveTo>
                  <a:cubicBezTo>
                    <a:pt x="42" y="19"/>
                    <a:pt x="36" y="60"/>
                    <a:pt x="108" y="180"/>
                  </a:cubicBezTo>
                  <a:cubicBezTo>
                    <a:pt x="108" y="180"/>
                    <a:pt x="139" y="180"/>
                    <a:pt x="165" y="154"/>
                  </a:cubicBezTo>
                  <a:cubicBezTo>
                    <a:pt x="165" y="154"/>
                    <a:pt x="105" y="21"/>
                    <a:pt x="52" y="10"/>
                  </a:cubicBezTo>
                  <a:cubicBezTo>
                    <a:pt x="0" y="0"/>
                    <a:pt x="49" y="10"/>
                    <a:pt x="49" y="10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8" name="Freeform 9923"/>
            <p:cNvSpPr>
              <a:spLocks/>
            </p:cNvSpPr>
            <p:nvPr/>
          </p:nvSpPr>
          <p:spPr bwMode="auto">
            <a:xfrm>
              <a:off x="7559675" y="3849688"/>
              <a:ext cx="246063" cy="306388"/>
            </a:xfrm>
            <a:custGeom>
              <a:avLst/>
              <a:gdLst>
                <a:gd name="T0" fmla="*/ 6 w 129"/>
                <a:gd name="T1" fmla="*/ 0 h 161"/>
                <a:gd name="T2" fmla="*/ 72 w 129"/>
                <a:gd name="T3" fmla="*/ 161 h 161"/>
                <a:gd name="T4" fmla="*/ 129 w 129"/>
                <a:gd name="T5" fmla="*/ 134 h 161"/>
                <a:gd name="T6" fmla="*/ 6 w 129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61">
                  <a:moveTo>
                    <a:pt x="6" y="0"/>
                  </a:moveTo>
                  <a:cubicBezTo>
                    <a:pt x="6" y="0"/>
                    <a:pt x="0" y="41"/>
                    <a:pt x="72" y="161"/>
                  </a:cubicBezTo>
                  <a:cubicBezTo>
                    <a:pt x="72" y="161"/>
                    <a:pt x="103" y="160"/>
                    <a:pt x="129" y="13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4A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89" name="Freeform 9924"/>
            <p:cNvSpPr>
              <a:spLocks/>
            </p:cNvSpPr>
            <p:nvPr/>
          </p:nvSpPr>
          <p:spPr bwMode="auto">
            <a:xfrm>
              <a:off x="7673975" y="4098925"/>
              <a:ext cx="38100" cy="57150"/>
            </a:xfrm>
            <a:custGeom>
              <a:avLst/>
              <a:gdLst>
                <a:gd name="T0" fmla="*/ 12 w 20"/>
                <a:gd name="T1" fmla="*/ 30 h 30"/>
                <a:gd name="T2" fmla="*/ 0 w 20"/>
                <a:gd name="T3" fmla="*/ 0 h 30"/>
                <a:gd name="T4" fmla="*/ 20 w 20"/>
                <a:gd name="T5" fmla="*/ 28 h 30"/>
                <a:gd name="T6" fmla="*/ 12 w 2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1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17" y="30"/>
                    <a:pt x="12" y="30"/>
                  </a:cubicBezTo>
                  <a:close/>
                </a:path>
              </a:pathLst>
            </a:custGeom>
            <a:solidFill>
              <a:srgbClr val="EA9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90" name="Freeform 9925"/>
            <p:cNvSpPr>
              <a:spLocks/>
            </p:cNvSpPr>
            <p:nvPr/>
          </p:nvSpPr>
          <p:spPr bwMode="auto">
            <a:xfrm>
              <a:off x="7181850" y="3535363"/>
              <a:ext cx="82550" cy="19050"/>
            </a:xfrm>
            <a:custGeom>
              <a:avLst/>
              <a:gdLst>
                <a:gd name="T0" fmla="*/ 0 w 44"/>
                <a:gd name="T1" fmla="*/ 10 h 10"/>
                <a:gd name="T2" fmla="*/ 41 w 44"/>
                <a:gd name="T3" fmla="*/ 0 h 10"/>
                <a:gd name="T4" fmla="*/ 44 w 44"/>
                <a:gd name="T5" fmla="*/ 5 h 10"/>
                <a:gd name="T6" fmla="*/ 41 w 44"/>
                <a:gd name="T7" fmla="*/ 10 h 10"/>
                <a:gd name="T8" fmla="*/ 0 w 4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">
                  <a:moveTo>
                    <a:pt x="0" y="10"/>
                  </a:moveTo>
                  <a:cubicBezTo>
                    <a:pt x="0" y="10"/>
                    <a:pt x="26" y="0"/>
                    <a:pt x="41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29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副标题 2">
            <a:extLst>
              <a:ext uri="{FF2B5EF4-FFF2-40B4-BE49-F238E27FC236}">
                <a16:creationId xmlns:a16="http://schemas.microsoft.com/office/drawing/2014/main" id="{394882BA-5792-4EE7-B60E-A9F80235E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2752" y="5209970"/>
            <a:ext cx="5357061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2" name="标题 1">
            <a:extLst>
              <a:ext uri="{FF2B5EF4-FFF2-40B4-BE49-F238E27FC236}">
                <a16:creationId xmlns:a16="http://schemas.microsoft.com/office/drawing/2014/main" id="{B9B2BE3C-B7AB-49A5-AB98-0F6892742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2752" y="4076490"/>
            <a:ext cx="5357061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36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5">
            <a:extLst>
              <a:ext uri="{FF2B5EF4-FFF2-40B4-BE49-F238E27FC236}">
                <a16:creationId xmlns:a16="http://schemas.microsoft.com/office/drawing/2014/main" id="{8504C523-AF50-44DA-81C6-45304EDB7D10}"/>
              </a:ext>
            </a:extLst>
          </p:cNvPr>
          <p:cNvSpPr/>
          <p:nvPr userDrawn="1"/>
        </p:nvSpPr>
        <p:spPr>
          <a:xfrm>
            <a:off x="-600" y="0"/>
            <a:ext cx="12192600" cy="10443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ADA6EBF8-0352-46A0-B603-74A32214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09903"/>
            <a:ext cx="10850563" cy="817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113C16C8-6CBC-44E6-8023-982FC053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21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22" name="日期占位符 21">
            <a:extLst>
              <a:ext uri="{FF2B5EF4-FFF2-40B4-BE49-F238E27FC236}">
                <a16:creationId xmlns:a16="http://schemas.microsoft.com/office/drawing/2014/main" id="{84368581-CB75-455E-9C92-7873242BD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F6A17A43-B3C2-45E4-B6A2-98B8082BA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3A46-88C2-4839-8797-EE907B0FC5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3" r:id="rId3"/>
    <p:sldLayoutId id="214748365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gif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42B6163-6A91-43DB-B6A7-D18F3B26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44" y="3429000"/>
            <a:ext cx="4814833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EAFE99-3D2E-4494-B35B-4A9F66FF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189000"/>
            <a:ext cx="7545792" cy="324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51EEEC-ACDC-45A6-8EC6-4FDB90EE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化工应用数学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FB9E1D-F208-4E88-813F-D304FA90F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宋飞飞</a:t>
            </a:r>
            <a:endParaRPr lang="en-US" altLang="zh-CN" dirty="0"/>
          </a:p>
          <a:p>
            <a:r>
              <a:rPr lang="zh-CN" altLang="en-US" dirty="0"/>
              <a:t>天津理工大学 化学化工学院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ACB6D6-6E4C-497E-AB12-B9343391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" y="3429000"/>
            <a:ext cx="369849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14962-319B-480D-BC16-939052D1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数学建模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B4FC2E-C2DD-45A7-A7A4-518217C73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CE6C86-7A93-4CD2-9BA4-BCB63A7DA2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数学建模：</a:t>
            </a:r>
            <a:endParaRPr lang="en-US" altLang="zh-CN" dirty="0"/>
          </a:p>
          <a:p>
            <a:pPr lvl="1"/>
            <a:r>
              <a:rPr lang="zh-CN" altLang="en-US" dirty="0"/>
              <a:t>根据实际问题来建立数学模型</a:t>
            </a:r>
            <a:endParaRPr lang="en-US" altLang="zh-CN" dirty="0"/>
          </a:p>
          <a:p>
            <a:pPr lvl="1"/>
            <a:r>
              <a:rPr lang="zh-CN" altLang="en-US" dirty="0"/>
              <a:t>对数学模型来进行求解</a:t>
            </a:r>
            <a:endParaRPr lang="en-US" altLang="zh-CN" dirty="0"/>
          </a:p>
          <a:p>
            <a:pPr lvl="1"/>
            <a:r>
              <a:rPr lang="zh-CN" altLang="en-US" dirty="0"/>
              <a:t>利用去解决实际问题</a:t>
            </a:r>
          </a:p>
          <a:p>
            <a:r>
              <a:rPr lang="zh-CN" altLang="en-US" dirty="0"/>
              <a:t>数学建模竞赛：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9ED787-6EFC-45AA-B2AF-B7041821B087}"/>
              </a:ext>
            </a:extLst>
          </p:cNvPr>
          <p:cNvGrpSpPr>
            <a:grpSpLocks noChangeAspect="1"/>
          </p:cNvGrpSpPr>
          <p:nvPr/>
        </p:nvGrpSpPr>
        <p:grpSpPr>
          <a:xfrm>
            <a:off x="6770710" y="1656459"/>
            <a:ext cx="4335254" cy="4335254"/>
            <a:chOff x="6868365" y="1985216"/>
            <a:chExt cx="3484467" cy="3484467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BEEE9153-501F-40C8-AAAF-1E3FDF07A8F7}"/>
                </a:ext>
              </a:extLst>
            </p:cNvPr>
            <p:cNvSpPr/>
            <p:nvPr/>
          </p:nvSpPr>
          <p:spPr>
            <a:xfrm>
              <a:off x="6868365" y="1985216"/>
              <a:ext cx="1702905" cy="1702905"/>
            </a:xfrm>
            <a:custGeom>
              <a:avLst/>
              <a:gdLst>
                <a:gd name="connsiteX0" fmla="*/ 0 w 1702905"/>
                <a:gd name="connsiteY0" fmla="*/ 1702905 h 1702905"/>
                <a:gd name="connsiteX1" fmla="*/ 1702905 w 1702905"/>
                <a:gd name="connsiteY1" fmla="*/ 0 h 1702905"/>
                <a:gd name="connsiteX2" fmla="*/ 1702905 w 1702905"/>
                <a:gd name="connsiteY2" fmla="*/ 1702905 h 1702905"/>
                <a:gd name="connsiteX3" fmla="*/ 0 w 1702905"/>
                <a:gd name="connsiteY3" fmla="*/ 1702905 h 170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905" h="1702905">
                  <a:moveTo>
                    <a:pt x="0" y="1702905"/>
                  </a:moveTo>
                  <a:cubicBezTo>
                    <a:pt x="0" y="762417"/>
                    <a:pt x="762417" y="0"/>
                    <a:pt x="1702905" y="0"/>
                  </a:cubicBezTo>
                  <a:lnTo>
                    <a:pt x="1702905" y="1702905"/>
                  </a:lnTo>
                  <a:lnTo>
                    <a:pt x="0" y="170290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9457" tIns="669457" rIns="170688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实际问题</a:t>
              </a: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7FB1F98-295D-4023-B3EF-2870DF4B2638}"/>
                </a:ext>
              </a:extLst>
            </p:cNvPr>
            <p:cNvSpPr/>
            <p:nvPr/>
          </p:nvSpPr>
          <p:spPr>
            <a:xfrm>
              <a:off x="8649927" y="1985216"/>
              <a:ext cx="1702905" cy="1702905"/>
            </a:xfrm>
            <a:custGeom>
              <a:avLst/>
              <a:gdLst>
                <a:gd name="connsiteX0" fmla="*/ 0 w 1702905"/>
                <a:gd name="connsiteY0" fmla="*/ 1702905 h 1702905"/>
                <a:gd name="connsiteX1" fmla="*/ 1702905 w 1702905"/>
                <a:gd name="connsiteY1" fmla="*/ 0 h 1702905"/>
                <a:gd name="connsiteX2" fmla="*/ 1702905 w 1702905"/>
                <a:gd name="connsiteY2" fmla="*/ 1702905 h 1702905"/>
                <a:gd name="connsiteX3" fmla="*/ 0 w 1702905"/>
                <a:gd name="connsiteY3" fmla="*/ 1702905 h 170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905" h="1702905">
                  <a:moveTo>
                    <a:pt x="0" y="0"/>
                  </a:moveTo>
                  <a:cubicBezTo>
                    <a:pt x="940488" y="0"/>
                    <a:pt x="1702905" y="762417"/>
                    <a:pt x="1702905" y="1702905"/>
                  </a:cubicBezTo>
                  <a:lnTo>
                    <a:pt x="0" y="17029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669457" rIns="669457" bIns="170688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数学模型</a:t>
              </a:r>
              <a:endParaRPr lang="zh-CN" altLang="en-US" sz="3200" kern="1200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6C63DEA-C91F-4A9D-B7CD-04E89752AB28}"/>
                </a:ext>
              </a:extLst>
            </p:cNvPr>
            <p:cNvSpPr/>
            <p:nvPr/>
          </p:nvSpPr>
          <p:spPr>
            <a:xfrm rot="21600000">
              <a:off x="8649927" y="3766777"/>
              <a:ext cx="1702905" cy="1702906"/>
            </a:xfrm>
            <a:custGeom>
              <a:avLst/>
              <a:gdLst>
                <a:gd name="connsiteX0" fmla="*/ 0 w 1702905"/>
                <a:gd name="connsiteY0" fmla="*/ 1702905 h 1702905"/>
                <a:gd name="connsiteX1" fmla="*/ 1702905 w 1702905"/>
                <a:gd name="connsiteY1" fmla="*/ 0 h 1702905"/>
                <a:gd name="connsiteX2" fmla="*/ 1702905 w 1702905"/>
                <a:gd name="connsiteY2" fmla="*/ 1702905 h 1702905"/>
                <a:gd name="connsiteX3" fmla="*/ 0 w 1702905"/>
                <a:gd name="connsiteY3" fmla="*/ 1702905 h 170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905" h="1702905">
                  <a:moveTo>
                    <a:pt x="1702905" y="0"/>
                  </a:moveTo>
                  <a:cubicBezTo>
                    <a:pt x="1702905" y="940488"/>
                    <a:pt x="940488" y="1702905"/>
                    <a:pt x="0" y="1702905"/>
                  </a:cubicBezTo>
                  <a:lnTo>
                    <a:pt x="0" y="0"/>
                  </a:lnTo>
                  <a:lnTo>
                    <a:pt x="1702905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669457" bIns="669457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模型求解</a:t>
              </a: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B8B7FC1-D9D3-46A8-AF8C-A9B9C9D8C07C}"/>
                </a:ext>
              </a:extLst>
            </p:cNvPr>
            <p:cNvSpPr/>
            <p:nvPr/>
          </p:nvSpPr>
          <p:spPr>
            <a:xfrm rot="21600000">
              <a:off x="6868365" y="3766778"/>
              <a:ext cx="1702905" cy="1702905"/>
            </a:xfrm>
            <a:custGeom>
              <a:avLst/>
              <a:gdLst>
                <a:gd name="connsiteX0" fmla="*/ 0 w 1702905"/>
                <a:gd name="connsiteY0" fmla="*/ 1702905 h 1702905"/>
                <a:gd name="connsiteX1" fmla="*/ 1702905 w 1702905"/>
                <a:gd name="connsiteY1" fmla="*/ 0 h 1702905"/>
                <a:gd name="connsiteX2" fmla="*/ 1702905 w 1702905"/>
                <a:gd name="connsiteY2" fmla="*/ 1702905 h 1702905"/>
                <a:gd name="connsiteX3" fmla="*/ 0 w 1702905"/>
                <a:gd name="connsiteY3" fmla="*/ 1702905 h 170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905" h="1702905">
                  <a:moveTo>
                    <a:pt x="1702905" y="1702905"/>
                  </a:moveTo>
                  <a:cubicBezTo>
                    <a:pt x="762417" y="1702905"/>
                    <a:pt x="0" y="940488"/>
                    <a:pt x="0" y="0"/>
                  </a:cubicBezTo>
                  <a:lnTo>
                    <a:pt x="1702905" y="0"/>
                  </a:lnTo>
                  <a:lnTo>
                    <a:pt x="1702905" y="170290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9457" tIns="170688" rIns="170687" bIns="669457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dirty="0"/>
                <a:t>解决问题</a:t>
              </a:r>
              <a:endParaRPr lang="zh-CN" altLang="en-US" sz="3200" kern="1200" dirty="0"/>
            </a:p>
          </p:txBody>
        </p:sp>
        <p:sp>
          <p:nvSpPr>
            <p:cNvPr id="16" name="箭头: 环形 15">
              <a:extLst>
                <a:ext uri="{FF2B5EF4-FFF2-40B4-BE49-F238E27FC236}">
                  <a16:creationId xmlns:a16="http://schemas.microsoft.com/office/drawing/2014/main" id="{DFD4EE1D-96D2-4C7B-BC57-FF9287D2DD48}"/>
                </a:ext>
              </a:extLst>
            </p:cNvPr>
            <p:cNvSpPr/>
            <p:nvPr/>
          </p:nvSpPr>
          <p:spPr>
            <a:xfrm>
              <a:off x="8316622" y="3373497"/>
              <a:ext cx="587954" cy="511265"/>
            </a:xfrm>
            <a:prstGeom prst="circular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箭头: 环形 16">
              <a:extLst>
                <a:ext uri="{FF2B5EF4-FFF2-40B4-BE49-F238E27FC236}">
                  <a16:creationId xmlns:a16="http://schemas.microsoft.com/office/drawing/2014/main" id="{F0D7F434-244E-468B-8DA3-C034F105B81B}"/>
                </a:ext>
              </a:extLst>
            </p:cNvPr>
            <p:cNvSpPr/>
            <p:nvPr/>
          </p:nvSpPr>
          <p:spPr>
            <a:xfrm rot="10800000">
              <a:off x="8316622" y="3570137"/>
              <a:ext cx="587954" cy="511265"/>
            </a:xfrm>
            <a:prstGeom prst="circular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8" name="Picture 4" descr="https://gss0.bdstatic.com/94o3dSag_xI4khGkpoWK1HF6hhy/baike/w%3D268%3Bg%3D0/sign=518d5be1d11373f0f53f68999c342cc6/caef76094b36acafae1355667cd98d1000e99cbd.jpg">
            <a:extLst>
              <a:ext uri="{FF2B5EF4-FFF2-40B4-BE49-F238E27FC236}">
                <a16:creationId xmlns:a16="http://schemas.microsoft.com/office/drawing/2014/main" id="{C57F1407-30A2-4A48-8A3A-5FB8365B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00" y="3429000"/>
            <a:ext cx="1964569" cy="19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C99A27-5FDA-460C-BE98-79F68B71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691" y="3459328"/>
            <a:ext cx="3024733" cy="2212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19A409-FE1D-4F11-A6CC-69FA84212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"/>
          <a:stretch/>
        </p:blipFill>
        <p:spPr>
          <a:xfrm>
            <a:off x="2480734" y="5105154"/>
            <a:ext cx="3875451" cy="14788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DC9C05-90FC-4D47-9A39-36FDC1953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82" y="1434884"/>
            <a:ext cx="5381003" cy="48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021E2-E2E8-4BF7-8601-AE020C99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数学建模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863006-F8E7-4764-9599-3F7B9D81D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5E712A-86C0-48E1-B28C-15422471B2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之前课程：</a:t>
            </a:r>
            <a:endParaRPr lang="en-US" altLang="zh-CN" dirty="0"/>
          </a:p>
          <a:p>
            <a:pPr lvl="1"/>
            <a:r>
              <a:rPr lang="zh-CN" altLang="en-US" dirty="0"/>
              <a:t>数据处理</a:t>
            </a:r>
            <a:endParaRPr lang="en-US" altLang="zh-CN" dirty="0"/>
          </a:p>
          <a:p>
            <a:r>
              <a:rPr lang="zh-CN" altLang="en-US" dirty="0"/>
              <a:t>基于数学</a:t>
            </a:r>
            <a:r>
              <a:rPr lang="en-US" altLang="zh-CN" dirty="0"/>
              <a:t>/</a:t>
            </a:r>
            <a:r>
              <a:rPr lang="zh-CN" altLang="en-US" dirty="0"/>
              <a:t>物理理论建模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后续课程：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数值求解模型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不同的数学模型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不同的求解目标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2A94FD-45C7-42C5-AA95-FB043FFB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589" y="2125401"/>
            <a:ext cx="6355211" cy="3524614"/>
          </a:xfrm>
          <a:prstGeom prst="rect">
            <a:avLst/>
          </a:prstGeom>
          <a:ln w="38100">
            <a:noFill/>
          </a:ln>
          <a:scene3d>
            <a:camera prst="perspectiveLeft"/>
            <a:lightRig rig="threePt" dir="t"/>
          </a:scene3d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0CF5BE-7C01-435E-BC87-5320089F9F96}"/>
              </a:ext>
            </a:extLst>
          </p:cNvPr>
          <p:cNvSpPr/>
          <p:nvPr/>
        </p:nvSpPr>
        <p:spPr>
          <a:xfrm>
            <a:off x="5505254" y="2684282"/>
            <a:ext cx="1904214" cy="1121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66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9C1C8-E164-4D75-A85D-EC93FD4C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线性方程组数值解法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EF434F-125F-4E0D-94BF-C455FE5AA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60B3D0-E197-4612-B1C5-46C1BFE5C3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线性方程组：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线性方程组解的情况：</a:t>
            </a:r>
            <a:endParaRPr lang="en-US" altLang="zh-CN" dirty="0"/>
          </a:p>
          <a:p>
            <a:pPr lvl="1"/>
            <a:r>
              <a:rPr lang="en-US" altLang="zh-CN" dirty="0"/>
              <a:t>R(A)&lt;R(</a:t>
            </a:r>
            <a:r>
              <a:rPr lang="en-US" altLang="zh-CN" dirty="0" err="1"/>
              <a:t>A,b</a:t>
            </a:r>
            <a:r>
              <a:rPr lang="en-US" altLang="zh-CN" dirty="0"/>
              <a:t>)</a:t>
            </a:r>
            <a:r>
              <a:rPr lang="zh-CN" altLang="en-US" dirty="0"/>
              <a:t>：无解</a:t>
            </a:r>
            <a:endParaRPr lang="en-US" altLang="zh-CN" dirty="0"/>
          </a:p>
          <a:p>
            <a:pPr lvl="1"/>
            <a:r>
              <a:rPr lang="en-US" altLang="zh-CN" dirty="0"/>
              <a:t>R(A)=R(</a:t>
            </a:r>
            <a:r>
              <a:rPr lang="en-US" altLang="zh-CN" dirty="0" err="1"/>
              <a:t>A,b</a:t>
            </a:r>
            <a:r>
              <a:rPr lang="en-US" altLang="zh-CN" dirty="0"/>
              <a:t>)=n</a:t>
            </a:r>
            <a:r>
              <a:rPr lang="zh-CN" altLang="en-US" dirty="0"/>
              <a:t>：有唯一解</a:t>
            </a:r>
          </a:p>
          <a:p>
            <a:pPr lvl="1"/>
            <a:r>
              <a:rPr lang="en-US" altLang="zh-CN" dirty="0"/>
              <a:t>R(A)=R(</a:t>
            </a:r>
            <a:r>
              <a:rPr lang="en-US" altLang="zh-CN" dirty="0" err="1"/>
              <a:t>A,b</a:t>
            </a:r>
            <a:r>
              <a:rPr lang="en-US" altLang="zh-CN" dirty="0"/>
              <a:t>)&lt;n</a:t>
            </a:r>
            <a:r>
              <a:rPr lang="zh-CN" altLang="en-US" dirty="0"/>
              <a:t>：有无穷多解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FFA83-824F-4053-BA22-550A01C9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06" y="1858613"/>
            <a:ext cx="3714750" cy="1695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2A148F-78B8-407B-9F26-2C45F77FD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20" y="2490338"/>
            <a:ext cx="1340690" cy="43200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88401628-834E-4800-9052-2601A8303D05}"/>
              </a:ext>
            </a:extLst>
          </p:cNvPr>
          <p:cNvSpPr/>
          <p:nvPr/>
        </p:nvSpPr>
        <p:spPr>
          <a:xfrm>
            <a:off x="6620175" y="2522464"/>
            <a:ext cx="805070" cy="367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B2C680-5023-45F5-82DF-6D51AA3A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175" y="3554063"/>
            <a:ext cx="4520605" cy="273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223F97-BD1F-4600-B625-A3E7FAEDB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41" y="3725025"/>
            <a:ext cx="5062438" cy="2376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1520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48F8-1FE2-4E3A-BCC2-D83206C8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线性方程组数值解法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D6F8DB-5359-4CED-AC45-6176983E2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B0AB55-C40A-4EC3-AB20-4B61AF09C6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针对实际问题，之后集中讨论：</a:t>
            </a:r>
            <a:endParaRPr lang="en-US" altLang="zh-CN" dirty="0"/>
          </a:p>
          <a:p>
            <a:pPr lvl="1"/>
            <a:r>
              <a:rPr lang="en-US" altLang="zh-CN" dirty="0"/>
              <a:t>m=n</a:t>
            </a:r>
          </a:p>
          <a:p>
            <a:pPr lvl="1"/>
            <a:r>
              <a:rPr lang="zh-CN" altLang="en-US" dirty="0"/>
              <a:t>方程组具有唯一解</a:t>
            </a:r>
            <a:endParaRPr lang="en-US" altLang="zh-CN" dirty="0"/>
          </a:p>
          <a:p>
            <a:r>
              <a:rPr lang="zh-CN" altLang="en-US" dirty="0"/>
              <a:t>逆矩阵方法：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dirty="0"/>
              <a:t>克莱姆法则：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636719-092A-495D-ACD4-E062DBE590A7}"/>
              </a:ext>
            </a:extLst>
          </p:cNvPr>
          <p:cNvGrpSpPr/>
          <p:nvPr/>
        </p:nvGrpSpPr>
        <p:grpSpPr>
          <a:xfrm>
            <a:off x="3804767" y="3109404"/>
            <a:ext cx="4580875" cy="639192"/>
            <a:chOff x="3684236" y="3116063"/>
            <a:chExt cx="4580875" cy="63919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B6291ED-776C-4BEC-99A8-DB20185880A1}"/>
                </a:ext>
              </a:extLst>
            </p:cNvPr>
            <p:cNvSpPr/>
            <p:nvPr/>
          </p:nvSpPr>
          <p:spPr>
            <a:xfrm>
              <a:off x="3684236" y="3116063"/>
              <a:ext cx="4580875" cy="6391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0FD25D5-F4A8-4FD8-900F-71ABA2802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8326" y="3217736"/>
              <a:ext cx="1340690" cy="432000"/>
            </a:xfrm>
            <a:prstGeom prst="rect">
              <a:avLst/>
            </a:prstGeom>
          </p:spPr>
        </p:pic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30105A13-BB9A-4D68-B4ED-7AC62EFC08DB}"/>
                </a:ext>
              </a:extLst>
            </p:cNvPr>
            <p:cNvSpPr/>
            <p:nvPr/>
          </p:nvSpPr>
          <p:spPr>
            <a:xfrm>
              <a:off x="5673941" y="3245126"/>
              <a:ext cx="805070" cy="3677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45BD79D-C7AD-4056-8B77-6F125F2C1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3936" y="3217736"/>
              <a:ext cx="1126956" cy="43200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A736100-D93B-4CA4-96BB-CB41DC49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14" y="4608217"/>
            <a:ext cx="2357580" cy="64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FA8E82-A4B4-41B7-B349-300F725BD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203" y="5524650"/>
            <a:ext cx="8768002" cy="432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5C028C9-91CB-4174-ADD3-D04529F46C91}"/>
              </a:ext>
            </a:extLst>
          </p:cNvPr>
          <p:cNvSpPr/>
          <p:nvPr/>
        </p:nvSpPr>
        <p:spPr>
          <a:xfrm>
            <a:off x="3107601" y="3963555"/>
            <a:ext cx="2042525" cy="129266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计算量大：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(n+1)n!(n-1)</a:t>
            </a:r>
            <a:r>
              <a:rPr lang="zh-CN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次乘积</a:t>
            </a:r>
            <a:endParaRPr lang="zh-CN" altLang="en-US" sz="2600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B6C113-7849-4A1D-B4F5-4D0CCA1BAA72}"/>
              </a:ext>
            </a:extLst>
          </p:cNvPr>
          <p:cNvSpPr/>
          <p:nvPr/>
        </p:nvSpPr>
        <p:spPr>
          <a:xfrm>
            <a:off x="3107601" y="2482744"/>
            <a:ext cx="2042525" cy="49244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逆矩阵难算</a:t>
            </a:r>
            <a:endParaRPr lang="zh-CN" alt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9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48F8-1FE2-4E3A-BCC2-D83206C8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线性方程组数值解法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D6F8DB-5359-4CED-AC45-6176983E2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B0AB55-C40A-4EC3-AB20-4B61AF09C6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高斯消去法：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高斯消去法的计算量：</a:t>
            </a:r>
            <a:endParaRPr lang="en-US" altLang="zh-CN" dirty="0"/>
          </a:p>
          <a:p>
            <a:pPr lvl="1"/>
            <a:r>
              <a:rPr lang="zh-CN" altLang="en-US" dirty="0"/>
              <a:t>消去过程：</a:t>
            </a:r>
            <a:endParaRPr lang="en-US" altLang="zh-CN" dirty="0"/>
          </a:p>
          <a:p>
            <a:pPr lvl="1"/>
            <a:r>
              <a:rPr lang="zh-CN" altLang="en-US" dirty="0"/>
              <a:t>回带过程：</a:t>
            </a:r>
            <a:endParaRPr lang="en-US" altLang="zh-CN" dirty="0"/>
          </a:p>
          <a:p>
            <a:pPr lvl="1"/>
            <a:r>
              <a:rPr lang="zh-CN" altLang="en-US" dirty="0"/>
              <a:t>总计算量：</a:t>
            </a:r>
            <a:endParaRPr lang="en-US" altLang="zh-CN" dirty="0"/>
          </a:p>
          <a:p>
            <a:r>
              <a:rPr lang="zh-CN" altLang="en-US" dirty="0"/>
              <a:t>高斯消去法原理清晰、编程简单</a:t>
            </a:r>
            <a:endParaRPr lang="en-US" altLang="zh-CN" dirty="0"/>
          </a:p>
          <a:p>
            <a:r>
              <a:rPr lang="zh-CN" altLang="en-US" dirty="0"/>
              <a:t>但主元素不能太小尤其不能为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10B70D8-1CAD-4406-9B01-0DFFFB271731}"/>
              </a:ext>
            </a:extLst>
          </p:cNvPr>
          <p:cNvGrpSpPr/>
          <p:nvPr/>
        </p:nvGrpSpPr>
        <p:grpSpPr>
          <a:xfrm>
            <a:off x="1055284" y="1722206"/>
            <a:ext cx="10079841" cy="1295400"/>
            <a:chOff x="896925" y="1955677"/>
            <a:chExt cx="10079841" cy="12954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720E745-FD44-4527-A58E-AEC23F6A0B5C}"/>
                </a:ext>
              </a:extLst>
            </p:cNvPr>
            <p:cNvGrpSpPr/>
            <p:nvPr/>
          </p:nvGrpSpPr>
          <p:grpSpPr>
            <a:xfrm>
              <a:off x="896925" y="1955677"/>
              <a:ext cx="6038373" cy="1295400"/>
              <a:chOff x="896925" y="1955677"/>
              <a:chExt cx="6038373" cy="12954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FBB7A6AE-7558-477B-BB7A-8CCC82A434E3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6925" y="1955677"/>
                <a:ext cx="3100705" cy="12954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1D3583B-05A3-402A-B576-531896D6BC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6478" y="1955677"/>
                <a:ext cx="3258820" cy="1295400"/>
              </a:xfrm>
              <a:prstGeom prst="rect">
                <a:avLst/>
              </a:prstGeom>
            </p:spPr>
          </p:pic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535C8FF-82BD-4C95-BF35-506508E55BB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816371" y="1955677"/>
              <a:ext cx="3160395" cy="1295400"/>
            </a:xfrm>
            <a:prstGeom prst="rect">
              <a:avLst/>
            </a:prstGeom>
          </p:spPr>
        </p:pic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912FC768-BF05-420C-81E3-D0F13F808A42}"/>
                </a:ext>
              </a:extLst>
            </p:cNvPr>
            <p:cNvSpPr/>
            <p:nvPr/>
          </p:nvSpPr>
          <p:spPr>
            <a:xfrm>
              <a:off x="7104036" y="2419503"/>
              <a:ext cx="543596" cy="3677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BF22143-92AA-4DCE-A5A1-EDBDF5A372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194524" y="3607722"/>
            <a:ext cx="2030095" cy="431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9BFD4A-283F-48E2-A485-12EF1024687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461616" y="4039522"/>
            <a:ext cx="1388745" cy="431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C965F8-82C1-436B-B765-D275E937303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338986" y="4471322"/>
            <a:ext cx="1741170" cy="431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B79BFF3-874B-4CD5-AD77-290E7D2B9294}"/>
              </a:ext>
            </a:extLst>
          </p:cNvPr>
          <p:cNvSpPr/>
          <p:nvPr/>
        </p:nvSpPr>
        <p:spPr>
          <a:xfrm>
            <a:off x="6741338" y="3520525"/>
            <a:ext cx="3738524" cy="209288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6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其他的直接数值解法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高斯主元素消去法</a:t>
            </a:r>
            <a:endParaRPr lang="en-US" altLang="zh-CN" sz="2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约当消去法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逆矩阵</a:t>
            </a:r>
            <a:endParaRPr lang="en-US" altLang="zh-CN" sz="2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LU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</a:t>
            </a:r>
            <a:endParaRPr lang="en-US" altLang="zh-CN" sz="2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600" b="1" dirty="0" err="1">
                <a:solidFill>
                  <a:srgbClr val="FF0000"/>
                </a:solidFill>
              </a:rPr>
              <a:t>etc</a:t>
            </a:r>
            <a:r>
              <a:rPr lang="en-US" altLang="zh-CN" sz="2600" b="1" dirty="0">
                <a:solidFill>
                  <a:srgbClr val="FF0000"/>
                </a:solidFill>
              </a:rPr>
              <a:t>…</a:t>
            </a:r>
            <a:endParaRPr lang="zh-CN" alt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08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6B139E-2CCD-48E8-8B90-9BD52B01FE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D9B324-8455-4EFD-A681-2DD0D5FB85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4</a:t>
            </a:r>
            <a:r>
              <a:rPr lang="zh-CN" altLang="en-US" dirty="0"/>
              <a:t>：使用</a:t>
            </a:r>
            <a:r>
              <a:rPr lang="en-US" altLang="zh-CN" dirty="0"/>
              <a:t>python</a:t>
            </a:r>
            <a:r>
              <a:rPr lang="zh-CN" altLang="en-US" dirty="0"/>
              <a:t>编程利用高斯消去法求解例</a:t>
            </a:r>
            <a:r>
              <a:rPr lang="en-US" altLang="zh-CN" dirty="0"/>
              <a:t>3-1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提交方式：</a:t>
            </a:r>
            <a:r>
              <a:rPr lang="en-US" altLang="zh-CN" sz="2000" dirty="0"/>
              <a:t>.</a:t>
            </a:r>
            <a:r>
              <a:rPr lang="en-US" altLang="zh-CN" sz="2000" dirty="0" err="1"/>
              <a:t>py</a:t>
            </a:r>
            <a:r>
              <a:rPr lang="zh-CN" altLang="en-US" sz="2000" dirty="0"/>
              <a:t>和</a:t>
            </a:r>
            <a:r>
              <a:rPr lang="en-US" altLang="zh-CN" sz="2000" dirty="0"/>
              <a:t>.doc</a:t>
            </a:r>
            <a:r>
              <a:rPr lang="zh-CN" altLang="en-US" sz="2000" dirty="0"/>
              <a:t>文件以</a:t>
            </a:r>
            <a:r>
              <a:rPr lang="zh-CN" altLang="en-US" sz="2000" dirty="0">
                <a:solidFill>
                  <a:srgbClr val="FF0000"/>
                </a:solidFill>
              </a:rPr>
              <a:t>学号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zh-CN" altLang="en-US" sz="2000" dirty="0">
                <a:solidFill>
                  <a:srgbClr val="FF0000"/>
                </a:solidFill>
              </a:rPr>
              <a:t>姓名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zh-CN" altLang="en-US" sz="2000" dirty="0">
                <a:solidFill>
                  <a:srgbClr val="FF0000"/>
                </a:solidFill>
              </a:rPr>
              <a:t>作业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zh-CN" altLang="en-US" sz="2000" dirty="0"/>
              <a:t>命名发送至</a:t>
            </a:r>
            <a:r>
              <a:rPr lang="en-US" altLang="zh-CN" sz="2000" dirty="0">
                <a:solidFill>
                  <a:srgbClr val="FF0000"/>
                </a:solidFill>
              </a:rPr>
              <a:t>sanliwuxun@foxmail.com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FBAD5F-3CC9-41FD-A781-6B9108E5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4" y="1909021"/>
            <a:ext cx="93059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9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C6D97-C6D4-4503-9913-9603BC13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线性方程组数值解法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BB4AD2-555F-4348-85FF-C48B98B6B7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723A46-88C2-4839-8797-EE907B0FC53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62B669-4F4D-4D73-BA01-2684958726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迭代算法：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050" dirty="0"/>
          </a:p>
          <a:p>
            <a:r>
              <a:rPr lang="zh-CN" altLang="en-US" dirty="0"/>
              <a:t>给定解的猜测值：</a:t>
            </a:r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B8F1B4-1AB1-46F8-A5CF-28AF2C77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55" y="1725447"/>
            <a:ext cx="3714750" cy="1695450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1FC5BE9D-FA54-4699-AC1B-ADEC8E2A327C}"/>
              </a:ext>
            </a:extLst>
          </p:cNvPr>
          <p:cNvSpPr/>
          <p:nvPr/>
        </p:nvSpPr>
        <p:spPr>
          <a:xfrm>
            <a:off x="6472283" y="2389298"/>
            <a:ext cx="543596" cy="367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527CD-CAC0-4BC4-8689-EB8FD63672B0}"/>
              </a:ext>
            </a:extLst>
          </p:cNvPr>
          <p:cNvSpPr txBox="1"/>
          <p:nvPr/>
        </p:nvSpPr>
        <p:spPr>
          <a:xfrm>
            <a:off x="7190913" y="2326950"/>
            <a:ext cx="1138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</a:rPr>
              <a:t>X=f(X)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25CBA59-BAAA-48FB-AB43-A871E394BF15}"/>
              </a:ext>
            </a:extLst>
          </p:cNvPr>
          <p:cNvSpPr/>
          <p:nvPr/>
        </p:nvSpPr>
        <p:spPr>
          <a:xfrm>
            <a:off x="5178882" y="4475874"/>
            <a:ext cx="543596" cy="367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3BE30F-DB17-469D-8498-DF6A1699D40E}"/>
              </a:ext>
            </a:extLst>
          </p:cNvPr>
          <p:cNvSpPr/>
          <p:nvPr/>
        </p:nvSpPr>
        <p:spPr>
          <a:xfrm>
            <a:off x="5766354" y="4387687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X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=f(X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</a:t>
            </a:r>
            <a:endParaRPr lang="zh-CN" altLang="en-US" sz="2800" baseline="-250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42A66ED-682F-4B97-880B-5D8200867B65}"/>
              </a:ext>
            </a:extLst>
          </p:cNvPr>
          <p:cNvSpPr/>
          <p:nvPr/>
        </p:nvSpPr>
        <p:spPr>
          <a:xfrm>
            <a:off x="7288520" y="4475874"/>
            <a:ext cx="543596" cy="367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5DCCC2-7F82-4C04-A7DC-D5AAFBB52B87}"/>
              </a:ext>
            </a:extLst>
          </p:cNvPr>
          <p:cNvSpPr/>
          <p:nvPr/>
        </p:nvSpPr>
        <p:spPr>
          <a:xfrm>
            <a:off x="7875992" y="4387687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X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=f(X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)</a:t>
            </a:r>
            <a:endParaRPr lang="zh-CN" altLang="en-US" sz="2800" baseline="-250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166989D-1898-477F-A60D-B98ED8CC638A}"/>
              </a:ext>
            </a:extLst>
          </p:cNvPr>
          <p:cNvSpPr/>
          <p:nvPr/>
        </p:nvSpPr>
        <p:spPr>
          <a:xfrm rot="5400000">
            <a:off x="8343339" y="5169793"/>
            <a:ext cx="543596" cy="367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540E7C-DA3D-43D3-952A-F80021C48A9E}"/>
              </a:ext>
            </a:extLst>
          </p:cNvPr>
          <p:cNvSpPr/>
          <p:nvPr/>
        </p:nvSpPr>
        <p:spPr>
          <a:xfrm>
            <a:off x="7904737" y="5683373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X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=f(X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)</a:t>
            </a:r>
            <a:endParaRPr lang="zh-CN" altLang="en-US" sz="2800" baseline="-25000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22D1FE4D-68AC-4A97-A0FA-E541E2ECB978}"/>
              </a:ext>
            </a:extLst>
          </p:cNvPr>
          <p:cNvSpPr/>
          <p:nvPr/>
        </p:nvSpPr>
        <p:spPr>
          <a:xfrm flipH="1">
            <a:off x="7288520" y="5761109"/>
            <a:ext cx="543596" cy="367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0AB011-8774-4C2E-9D86-89308330949B}"/>
              </a:ext>
            </a:extLst>
          </p:cNvPr>
          <p:cNvSpPr/>
          <p:nvPr/>
        </p:nvSpPr>
        <p:spPr>
          <a:xfrm>
            <a:off x="6236063" y="559270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……</a:t>
            </a:r>
            <a:endParaRPr lang="zh-CN" altLang="en-US" sz="2800" baseline="-25000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002FCD4C-4853-4807-9BEB-0CF45DE8980A}"/>
              </a:ext>
            </a:extLst>
          </p:cNvPr>
          <p:cNvSpPr/>
          <p:nvPr/>
        </p:nvSpPr>
        <p:spPr>
          <a:xfrm flipH="1">
            <a:off x="5617644" y="5742365"/>
            <a:ext cx="543596" cy="367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20BC697-4247-4BAE-94E4-E821703222AA}"/>
              </a:ext>
            </a:extLst>
          </p:cNvPr>
          <p:cNvSpPr/>
          <p:nvPr/>
        </p:nvSpPr>
        <p:spPr>
          <a:xfrm>
            <a:off x="3914391" y="5664629"/>
            <a:ext cx="1665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X</a:t>
            </a:r>
            <a:r>
              <a:rPr lang="en-US" altLang="zh-CN" sz="2800" baseline="-25000" dirty="0" err="1"/>
              <a:t>k</a:t>
            </a:r>
            <a:r>
              <a:rPr lang="en-US" altLang="zh-CN" sz="2800" dirty="0"/>
              <a:t>=f(X</a:t>
            </a:r>
            <a:r>
              <a:rPr lang="en-US" altLang="zh-CN" sz="2800" baseline="-25000" dirty="0"/>
              <a:t>k-1</a:t>
            </a:r>
            <a:r>
              <a:rPr lang="en-US" altLang="zh-CN" sz="2800" dirty="0"/>
              <a:t>)</a:t>
            </a:r>
            <a:endParaRPr lang="zh-CN" altLang="en-US" sz="2800" baseline="-25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FEB890-18A2-4E74-B5C5-E365CDD2E975}"/>
              </a:ext>
            </a:extLst>
          </p:cNvPr>
          <p:cNvSpPr/>
          <p:nvPr/>
        </p:nvSpPr>
        <p:spPr>
          <a:xfrm>
            <a:off x="4401928" y="4398138"/>
            <a:ext cx="55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X</a:t>
            </a:r>
            <a:r>
              <a:rPr lang="en-US" altLang="zh-CN" sz="2800" baseline="-25000" dirty="0"/>
              <a:t>0</a:t>
            </a:r>
            <a:endParaRPr lang="zh-CN" altLang="en-US" sz="2800" baseline="-25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37139F-7703-4F45-8DA5-8895924EB61E}"/>
              </a:ext>
            </a:extLst>
          </p:cNvPr>
          <p:cNvSpPr/>
          <p:nvPr/>
        </p:nvSpPr>
        <p:spPr>
          <a:xfrm>
            <a:off x="2076772" y="5665305"/>
            <a:ext cx="1832553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/>
              <a:t>|X</a:t>
            </a:r>
            <a:r>
              <a:rPr lang="en-US" altLang="zh-CN" sz="2800" baseline="-25000" dirty="0"/>
              <a:t>k</a:t>
            </a:r>
            <a:r>
              <a:rPr lang="en-US" altLang="zh-CN" sz="2800" dirty="0"/>
              <a:t>-X</a:t>
            </a:r>
            <a:r>
              <a:rPr lang="en-US" altLang="zh-CN" sz="2800" baseline="-25000" dirty="0"/>
              <a:t>k-1</a:t>
            </a:r>
            <a:r>
              <a:rPr lang="en-US" altLang="zh-CN" sz="2800" dirty="0"/>
              <a:t>|&lt;δ</a:t>
            </a:r>
            <a:endParaRPr lang="zh-CN" altLang="en-US" sz="2800" baseline="-25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5A3E110-9689-435F-8492-ABF97CFED398}"/>
              </a:ext>
            </a:extLst>
          </p:cNvPr>
          <p:cNvSpPr txBox="1"/>
          <p:nvPr/>
        </p:nvSpPr>
        <p:spPr>
          <a:xfrm>
            <a:off x="8431263" y="2326950"/>
            <a:ext cx="25955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e.g.: X=(I-A)</a:t>
            </a:r>
            <a:r>
              <a:rPr lang="en-US" altLang="zh-CN" sz="2600" dirty="0" err="1"/>
              <a:t>X+b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86354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0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16E6C-1CB8-4E44-BF50-94BF483E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线性方程组数值解法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F14ED5-E93D-40B1-ADA9-19B5E8B086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3171FF-08C0-4E00-B1B7-A1A14EB5E2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雅可比迭代法：</a:t>
            </a:r>
            <a:endParaRPr lang="en-US" altLang="zh-CN" dirty="0"/>
          </a:p>
          <a:p>
            <a:pPr lvl="1"/>
            <a:r>
              <a:rPr lang="zh-CN" altLang="en-US" dirty="0"/>
              <a:t>拆解</a:t>
            </a:r>
            <a:r>
              <a:rPr lang="en-US" altLang="zh-CN" dirty="0"/>
              <a:t>A=D-L-U</a:t>
            </a:r>
          </a:p>
          <a:p>
            <a:pPr lvl="1"/>
            <a:r>
              <a:rPr lang="en-US" altLang="zh-CN" dirty="0"/>
              <a:t>(D-L-U)X=b</a:t>
            </a:r>
            <a:r>
              <a:rPr lang="zh-CN" altLang="en-US" dirty="0"/>
              <a:t>→</a:t>
            </a:r>
            <a:r>
              <a:rPr lang="en-US" altLang="zh-CN" dirty="0"/>
              <a:t>DX=(L+U)</a:t>
            </a:r>
            <a:r>
              <a:rPr lang="en-US" altLang="zh-CN" dirty="0" err="1"/>
              <a:t>X+b</a:t>
            </a:r>
            <a:endParaRPr lang="en-US" altLang="zh-CN" dirty="0"/>
          </a:p>
          <a:p>
            <a:pPr lvl="1"/>
            <a:r>
              <a:rPr lang="zh-CN" altLang="en-US" dirty="0"/>
              <a:t>迭代公式：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X</a:t>
            </a:r>
            <a:r>
              <a:rPr lang="en-US" altLang="zh-CN" baseline="30000" dirty="0"/>
              <a:t>k+1</a:t>
            </a:r>
            <a:r>
              <a:rPr lang="en-US" altLang="zh-CN" dirty="0"/>
              <a:t>=D</a:t>
            </a:r>
            <a:r>
              <a:rPr lang="en-US" altLang="zh-CN" baseline="30000" dirty="0"/>
              <a:t>-1</a:t>
            </a:r>
            <a:r>
              <a:rPr lang="en-US" altLang="zh-CN" dirty="0"/>
              <a:t>(L+U)X</a:t>
            </a:r>
            <a:r>
              <a:rPr lang="en-US" altLang="zh-CN" baseline="30000" dirty="0"/>
              <a:t>k</a:t>
            </a:r>
            <a:r>
              <a:rPr lang="en-US" altLang="zh-CN" dirty="0"/>
              <a:t>+D</a:t>
            </a:r>
            <a:r>
              <a:rPr lang="en-US" altLang="zh-CN" baseline="30000" dirty="0"/>
              <a:t>-1</a:t>
            </a:r>
            <a:r>
              <a:rPr lang="en-US" altLang="zh-CN" dirty="0"/>
              <a:t>b</a:t>
            </a:r>
            <a:endParaRPr lang="zh-CN" altLang="en-US" dirty="0"/>
          </a:p>
          <a:p>
            <a:r>
              <a:rPr lang="zh-CN" altLang="en-US" dirty="0"/>
              <a:t>高斯</a:t>
            </a:r>
            <a:r>
              <a:rPr lang="en-US" altLang="zh-CN" dirty="0"/>
              <a:t>-</a:t>
            </a:r>
            <a:r>
              <a:rPr lang="zh-CN" altLang="en-US" dirty="0"/>
              <a:t>赛德尔迭代法：</a:t>
            </a:r>
            <a:endParaRPr lang="en-US" altLang="zh-CN" dirty="0"/>
          </a:p>
          <a:p>
            <a:pPr lvl="1"/>
            <a:r>
              <a:rPr lang="zh-CN" altLang="en-US" dirty="0"/>
              <a:t>考虑同一迭代步中已经得到的</a:t>
            </a:r>
            <a:r>
              <a:rPr lang="en-US" altLang="zh-CN" dirty="0"/>
              <a:t>x</a:t>
            </a:r>
            <a:r>
              <a:rPr lang="zh-CN" altLang="en-US" dirty="0"/>
              <a:t>值</a:t>
            </a:r>
            <a:endParaRPr lang="en-US" altLang="zh-CN" dirty="0"/>
          </a:p>
          <a:p>
            <a:pPr lvl="1"/>
            <a:r>
              <a:rPr lang="zh-CN" altLang="en-US" dirty="0"/>
              <a:t>加快收敛速度</a:t>
            </a:r>
            <a:endParaRPr lang="en-US" altLang="zh-CN" dirty="0"/>
          </a:p>
          <a:p>
            <a:pPr lvl="1"/>
            <a:r>
              <a:rPr lang="zh-CN" altLang="en-US" dirty="0"/>
              <a:t>迭代公式：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X</a:t>
            </a:r>
            <a:r>
              <a:rPr lang="en-US" altLang="zh-CN" baseline="30000" dirty="0"/>
              <a:t>k+1</a:t>
            </a:r>
            <a:r>
              <a:rPr lang="en-US" altLang="zh-CN" dirty="0"/>
              <a:t>=D</a:t>
            </a:r>
            <a:r>
              <a:rPr lang="en-US" altLang="zh-CN" baseline="30000" dirty="0"/>
              <a:t>-1</a:t>
            </a:r>
            <a:r>
              <a:rPr lang="en-US" altLang="zh-CN" dirty="0"/>
              <a:t>LX</a:t>
            </a:r>
            <a:r>
              <a:rPr lang="en-US" altLang="zh-CN" baseline="30000" dirty="0"/>
              <a:t>k+1</a:t>
            </a:r>
            <a:r>
              <a:rPr lang="en-US" altLang="zh-CN" dirty="0"/>
              <a:t>+ D</a:t>
            </a:r>
            <a:r>
              <a:rPr lang="en-US" altLang="zh-CN" baseline="30000" dirty="0"/>
              <a:t>-1</a:t>
            </a:r>
            <a:r>
              <a:rPr lang="en-US" altLang="zh-CN" dirty="0"/>
              <a:t>UX</a:t>
            </a:r>
            <a:r>
              <a:rPr lang="en-US" altLang="zh-CN" baseline="30000" dirty="0"/>
              <a:t>k</a:t>
            </a:r>
            <a:r>
              <a:rPr lang="en-US" altLang="zh-CN" dirty="0"/>
              <a:t> +D</a:t>
            </a:r>
            <a:r>
              <a:rPr lang="en-US" altLang="zh-CN" baseline="30000" dirty="0"/>
              <a:t>-1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松弛迭代法：</a:t>
            </a:r>
            <a:endParaRPr lang="en-US" altLang="zh-CN" dirty="0"/>
          </a:p>
          <a:p>
            <a:pPr lvl="1"/>
            <a:r>
              <a:rPr lang="zh-CN" altLang="en-US" dirty="0"/>
              <a:t>引入</a:t>
            </a:r>
            <a:r>
              <a:rPr lang="en-US" altLang="zh-CN" dirty="0"/>
              <a:t>ω</a:t>
            </a:r>
            <a:r>
              <a:rPr lang="zh-CN" altLang="en-US" dirty="0"/>
              <a:t>（松弛因子）控制收敛速度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40DC7D-D62D-4ECC-85F2-E495C50C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965" y="1238249"/>
            <a:ext cx="5162835" cy="309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037FCE-D674-4EF5-AF55-0CF9DBE0D59A}"/>
              </a:ext>
            </a:extLst>
          </p:cNvPr>
          <p:cNvSpPr txBox="1"/>
          <p:nvPr/>
        </p:nvSpPr>
        <p:spPr>
          <a:xfrm>
            <a:off x="6410739" y="1098550"/>
            <a:ext cx="1898374" cy="14773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B85F7B-CA0E-4EC5-A7B9-9264E0CF41FC}"/>
              </a:ext>
            </a:extLst>
          </p:cNvPr>
          <p:cNvSpPr txBox="1"/>
          <p:nvPr/>
        </p:nvSpPr>
        <p:spPr>
          <a:xfrm>
            <a:off x="8528886" y="979929"/>
            <a:ext cx="2824913" cy="1754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0B91A0-207B-402D-B07A-DCBB8DA545BC}"/>
              </a:ext>
            </a:extLst>
          </p:cNvPr>
          <p:cNvSpPr txBox="1"/>
          <p:nvPr/>
        </p:nvSpPr>
        <p:spPr>
          <a:xfrm>
            <a:off x="7464287" y="2734255"/>
            <a:ext cx="2824913" cy="17543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U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94282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A4C75-C295-41AC-B9CD-A3283284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线性方程组数值解法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FB22D1-59BB-4AE5-9CCB-7EFA5B44F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EBFF43-EC26-48B3-9C5C-7BB10B3665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numpy</a:t>
            </a:r>
            <a:r>
              <a:rPr lang="zh-CN" altLang="en-US" dirty="0"/>
              <a:t>库</a:t>
            </a:r>
            <a:endParaRPr lang="en-US" altLang="zh-CN" dirty="0"/>
          </a:p>
          <a:p>
            <a:r>
              <a:rPr lang="zh-CN" altLang="en-US" dirty="0"/>
              <a:t>逆矩阵：矩阵</a:t>
            </a:r>
            <a:r>
              <a:rPr lang="en-US" altLang="zh-CN" dirty="0"/>
              <a:t>A</a:t>
            </a:r>
            <a:r>
              <a:rPr lang="zh-CN" altLang="en-US" dirty="0"/>
              <a:t>的逆矩阵有两种方式</a:t>
            </a:r>
            <a:endParaRPr lang="en-US" altLang="zh-CN" dirty="0"/>
          </a:p>
          <a:p>
            <a:pPr lvl="1"/>
            <a:r>
              <a:rPr lang="en-US" altLang="zh-CN" dirty="0"/>
              <a:t>A.I</a:t>
            </a:r>
          </a:p>
          <a:p>
            <a:pPr lvl="1"/>
            <a:r>
              <a:rPr lang="en-US" altLang="zh-CN" dirty="0" err="1"/>
              <a:t>numpy.linalg.inv</a:t>
            </a:r>
            <a:r>
              <a:rPr lang="en-US" altLang="zh-CN" dirty="0"/>
              <a:t>(A)</a:t>
            </a:r>
          </a:p>
          <a:p>
            <a:r>
              <a:rPr lang="zh-CN" altLang="en-US" dirty="0"/>
              <a:t>直接求解方程组：</a:t>
            </a:r>
            <a:endParaRPr lang="en-US" altLang="zh-CN" dirty="0"/>
          </a:p>
          <a:p>
            <a:pPr lvl="1"/>
            <a:r>
              <a:rPr lang="pt-BR" altLang="zh-CN" dirty="0"/>
              <a:t>numpy.linalg.solve(A,b)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23A7E5-3A84-4F21-9AE3-3E0FE947E1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7898" y="3224700"/>
            <a:ext cx="3448050" cy="3076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1A0628-5E8B-4E5B-A594-0BFFDFAAA2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65975" y="3534263"/>
            <a:ext cx="1828800" cy="2457450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417B1E86-F82B-4109-B972-6BD2F612CD92}"/>
              </a:ext>
            </a:extLst>
          </p:cNvPr>
          <p:cNvSpPr/>
          <p:nvPr/>
        </p:nvSpPr>
        <p:spPr>
          <a:xfrm>
            <a:off x="8654163" y="4579113"/>
            <a:ext cx="543596" cy="367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61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2F429-3ED3-4A3D-AA95-C8722E46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 方程</a:t>
            </a:r>
            <a:r>
              <a:rPr lang="en-US" altLang="zh-CN" dirty="0"/>
              <a:t>(</a:t>
            </a:r>
            <a:r>
              <a:rPr lang="zh-CN" altLang="en-US" dirty="0"/>
              <a:t>组</a:t>
            </a:r>
            <a:r>
              <a:rPr lang="en-US" altLang="zh-CN" dirty="0"/>
              <a:t>)</a:t>
            </a:r>
            <a:r>
              <a:rPr lang="zh-CN" altLang="en-US" dirty="0"/>
              <a:t>数值求解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E640AF-E162-4881-A11A-3E366F863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17E396-FBFF-4E13-B29F-7967B26877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课程回顾及后续内容</a:t>
            </a:r>
            <a:endParaRPr lang="en-US" altLang="zh-CN" dirty="0"/>
          </a:p>
          <a:p>
            <a:r>
              <a:rPr lang="en-US" altLang="zh-CN" dirty="0"/>
              <a:t>4.2 </a:t>
            </a:r>
            <a:r>
              <a:rPr lang="zh-CN" altLang="en-US" dirty="0"/>
              <a:t>傅里叶</a:t>
            </a:r>
            <a:r>
              <a:rPr lang="en-US" altLang="zh-CN" dirty="0"/>
              <a:t>/</a:t>
            </a:r>
            <a:r>
              <a:rPr lang="zh-CN" altLang="en-US" dirty="0"/>
              <a:t>拉普拉斯变换</a:t>
            </a:r>
            <a:r>
              <a:rPr lang="en-US" altLang="zh-CN" dirty="0"/>
              <a:t>(</a:t>
            </a:r>
            <a:r>
              <a:rPr lang="zh-CN" altLang="en-US" dirty="0"/>
              <a:t>简介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4.3 </a:t>
            </a:r>
            <a:r>
              <a:rPr lang="zh-CN" altLang="en-US" dirty="0"/>
              <a:t>场论</a:t>
            </a:r>
            <a:r>
              <a:rPr lang="en-US" altLang="zh-CN" dirty="0"/>
              <a:t>(</a:t>
            </a:r>
            <a:r>
              <a:rPr lang="zh-CN" altLang="en-US" dirty="0"/>
              <a:t>简介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4.4 </a:t>
            </a:r>
            <a:r>
              <a:rPr lang="zh-CN" altLang="en-US" dirty="0"/>
              <a:t>数学建模</a:t>
            </a:r>
            <a:endParaRPr lang="en-US" altLang="zh-CN" dirty="0"/>
          </a:p>
          <a:p>
            <a:r>
              <a:rPr lang="en-US" altLang="zh-CN" dirty="0"/>
              <a:t>4.5 </a:t>
            </a:r>
            <a:r>
              <a:rPr lang="zh-CN" altLang="en-US" dirty="0"/>
              <a:t>线性方程组数值解法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464236-872B-4E43-AF03-692553EFB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19" y="1788339"/>
            <a:ext cx="3878710" cy="38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7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CB0EB-5835-4E67-911C-56C7B464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课程回顾及后续内容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2D2505-9C07-4782-A29C-3901761204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A2B11-C150-4D1F-9A15-41A44F9B40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</a:p>
          <a:p>
            <a:pPr lvl="1"/>
            <a:r>
              <a:rPr lang="zh-CN" altLang="en-US" dirty="0"/>
              <a:t>语法</a:t>
            </a:r>
            <a:endParaRPr lang="en-US" altLang="zh-CN" dirty="0"/>
          </a:p>
          <a:p>
            <a:pPr lvl="1"/>
            <a:r>
              <a:rPr lang="zh-CN" altLang="en-US" dirty="0"/>
              <a:t>库</a:t>
            </a:r>
            <a:endParaRPr lang="en-US" altLang="zh-CN" dirty="0"/>
          </a:p>
          <a:p>
            <a:r>
              <a:rPr lang="zh-CN" altLang="en-US" dirty="0"/>
              <a:t>数据处理</a:t>
            </a:r>
            <a:endParaRPr lang="en-US" altLang="zh-CN" dirty="0"/>
          </a:p>
          <a:p>
            <a:pPr lvl="1"/>
            <a:r>
              <a:rPr lang="zh-CN" altLang="en-US" dirty="0"/>
              <a:t>插值算法</a:t>
            </a:r>
            <a:endParaRPr lang="en-US" altLang="zh-CN" dirty="0"/>
          </a:p>
          <a:p>
            <a:pPr lvl="1"/>
            <a:r>
              <a:rPr lang="zh-CN" altLang="en-US" dirty="0"/>
              <a:t>数值微分</a:t>
            </a:r>
            <a:endParaRPr lang="en-US" altLang="zh-CN" dirty="0"/>
          </a:p>
          <a:p>
            <a:pPr lvl="1"/>
            <a:r>
              <a:rPr lang="zh-CN" altLang="en-US" dirty="0"/>
              <a:t>数值积分</a:t>
            </a:r>
            <a:endParaRPr lang="en-US" altLang="zh-CN" dirty="0"/>
          </a:p>
          <a:p>
            <a:pPr lvl="1"/>
            <a:r>
              <a:rPr lang="zh-CN" altLang="en-US" dirty="0"/>
              <a:t>拟合算法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Picture 4" descr="https://timgsa.baidu.com/timg?image&amp;quality=80&amp;size=b9999_10000&amp;sec=1571106433&amp;di=782d90c0b17a3a00c3428a408514d6aa&amp;imgtype=jpg&amp;er=1&amp;src=http%3A%2F%2Fimg.btwedo.com%2Fbccsk_com%2F20181210%2Fa20032001384f42c7f4af8afe8b7b31f1297.png">
            <a:extLst>
              <a:ext uri="{FF2B5EF4-FFF2-40B4-BE49-F238E27FC236}">
                <a16:creationId xmlns:a16="http://schemas.microsoft.com/office/drawing/2014/main" id="{7878FD69-40E6-42F8-A6B8-BCC9DACB9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06"/>
          <a:stretch/>
        </p:blipFill>
        <p:spPr bwMode="auto">
          <a:xfrm>
            <a:off x="3401301" y="1277454"/>
            <a:ext cx="1188299" cy="120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779DF37-4226-4917-A024-58A5618D3648}"/>
              </a:ext>
            </a:extLst>
          </p:cNvPr>
          <p:cNvGrpSpPr/>
          <p:nvPr/>
        </p:nvGrpSpPr>
        <p:grpSpPr>
          <a:xfrm>
            <a:off x="4975853" y="1277454"/>
            <a:ext cx="6544634" cy="2680514"/>
            <a:chOff x="4457983" y="2804740"/>
            <a:chExt cx="6544634" cy="2680514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E6611C7-7E72-4115-B8AC-D75A47F57670}"/>
                </a:ext>
              </a:extLst>
            </p:cNvPr>
            <p:cNvSpPr/>
            <p:nvPr/>
          </p:nvSpPr>
          <p:spPr>
            <a:xfrm>
              <a:off x="4457983" y="2804740"/>
              <a:ext cx="6544634" cy="268051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B222840-EE0F-4E20-9877-D1F8341793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27700" y="2966936"/>
              <a:ext cx="6191327" cy="2376000"/>
              <a:chOff x="3762375" y="1937516"/>
              <a:chExt cx="8429625" cy="3234975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4CCB69D-17E0-47DE-8A57-73EB32B8BB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6214"/>
              <a:stretch/>
            </p:blipFill>
            <p:spPr>
              <a:xfrm>
                <a:off x="3762375" y="3963439"/>
                <a:ext cx="8429625" cy="1209052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1EC46C95-7D3C-4591-9BEE-4A2F1C9A7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8937" y="3202785"/>
                <a:ext cx="2476500" cy="714375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48F545D-17B6-4B29-A6CF-366500AB5E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6214"/>
              <a:stretch/>
            </p:blipFill>
            <p:spPr>
              <a:xfrm>
                <a:off x="3762375" y="1937516"/>
                <a:ext cx="8429625" cy="1209052"/>
              </a:xfrm>
              <a:prstGeom prst="rect">
                <a:avLst/>
              </a:prstGeom>
            </p:spPr>
          </p:pic>
        </p:grp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D4702B8-D549-4CE3-AC12-B61923351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233" y="4056213"/>
            <a:ext cx="4864000" cy="2736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E84082-C1CF-486E-AA1B-C6F4B31DB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515" y="4056213"/>
            <a:ext cx="4864000" cy="2736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46A51B-D558-4B08-AC68-21999A9D0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748" y="4056213"/>
            <a:ext cx="4864000" cy="2736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0CF89C9-CEAF-43A7-9622-B81142924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6923" y="4056213"/>
            <a:ext cx="4864000" cy="2736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53CD14-AE47-45D6-BC45-8EDD4A2EC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9182" y="4056213"/>
            <a:ext cx="4864000" cy="2736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651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C6F5D-6120-4409-99FE-65814238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课程回顾及后续内容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99BBF9-98DD-4CD4-BD94-6BAF3026F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469494C-F041-4AC8-AF16-31EA8056AD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后续课程：</a:t>
            </a:r>
            <a:endParaRPr lang="en-US" altLang="zh-CN" dirty="0"/>
          </a:p>
          <a:p>
            <a:pPr lvl="1"/>
            <a:r>
              <a:rPr lang="zh-CN" altLang="en-US" dirty="0"/>
              <a:t>方程</a:t>
            </a:r>
            <a:r>
              <a:rPr lang="en-US" altLang="zh-CN" dirty="0"/>
              <a:t>(</a:t>
            </a:r>
            <a:r>
              <a:rPr lang="zh-CN" altLang="en-US" dirty="0"/>
              <a:t>组</a:t>
            </a:r>
            <a:r>
              <a:rPr lang="en-US" altLang="zh-CN" dirty="0"/>
              <a:t>)</a:t>
            </a:r>
            <a:r>
              <a:rPr lang="zh-CN" altLang="en-US" dirty="0"/>
              <a:t>数值求解</a:t>
            </a:r>
            <a:endParaRPr lang="en-US" altLang="zh-CN" dirty="0"/>
          </a:p>
          <a:p>
            <a:pPr lvl="1"/>
            <a:r>
              <a:rPr lang="zh-CN" altLang="en-US" dirty="0"/>
              <a:t>常微分方程数值求解</a:t>
            </a:r>
            <a:endParaRPr lang="en-US" altLang="zh-CN" dirty="0"/>
          </a:p>
          <a:p>
            <a:pPr lvl="1"/>
            <a:r>
              <a:rPr lang="zh-CN" altLang="en-US" dirty="0"/>
              <a:t>偏微分方程数值求解</a:t>
            </a:r>
            <a:endParaRPr lang="en-US" altLang="zh-CN" dirty="0"/>
          </a:p>
          <a:p>
            <a:pPr lvl="1"/>
            <a:r>
              <a:rPr lang="zh-CN" altLang="en-US" dirty="0"/>
              <a:t>人工智能</a:t>
            </a:r>
            <a:r>
              <a:rPr lang="en-US" altLang="zh-CN" dirty="0"/>
              <a:t>-</a:t>
            </a:r>
            <a:r>
              <a:rPr lang="zh-CN" altLang="en-US" dirty="0"/>
              <a:t>神经网络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99750A-2492-4930-AB70-EC19E38BD8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strike="sngStrike" dirty="0">
                <a:solidFill>
                  <a:srgbClr val="FF0000"/>
                </a:solidFill>
              </a:rPr>
              <a:t>本课程不再涉及：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pPr lvl="1"/>
            <a:r>
              <a:rPr lang="zh-CN" altLang="en-US" strike="sngStrike" dirty="0">
                <a:solidFill>
                  <a:srgbClr val="FF0000"/>
                </a:solidFill>
              </a:rPr>
              <a:t>傅里叶</a:t>
            </a:r>
            <a:r>
              <a:rPr lang="en-US" altLang="zh-CN" strike="sngStrike" dirty="0">
                <a:solidFill>
                  <a:srgbClr val="FF0000"/>
                </a:solidFill>
              </a:rPr>
              <a:t>/</a:t>
            </a:r>
            <a:r>
              <a:rPr lang="zh-CN" altLang="en-US" strike="sngStrike" dirty="0">
                <a:solidFill>
                  <a:srgbClr val="FF0000"/>
                </a:solidFill>
              </a:rPr>
              <a:t>拉普拉斯变换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pPr lvl="1"/>
            <a:r>
              <a:rPr lang="zh-CN" altLang="en-US" strike="sngStrike" dirty="0">
                <a:solidFill>
                  <a:srgbClr val="FF0000"/>
                </a:solidFill>
              </a:rPr>
              <a:t>场论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pPr lvl="1"/>
            <a:r>
              <a:rPr lang="zh-CN" altLang="en-US" strike="sngStrike" dirty="0">
                <a:solidFill>
                  <a:srgbClr val="FF0000"/>
                </a:solidFill>
              </a:rPr>
              <a:t>概率论与数理统计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pPr lvl="1"/>
            <a:r>
              <a:rPr lang="zh-CN" altLang="en-US" strike="sngStrike" dirty="0">
                <a:solidFill>
                  <a:srgbClr val="FF0000"/>
                </a:solidFill>
              </a:rPr>
              <a:t>数据校正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pPr lvl="1"/>
            <a:r>
              <a:rPr lang="zh-CN" altLang="en-US" strike="sngStrike" dirty="0">
                <a:solidFill>
                  <a:srgbClr val="FF0000"/>
                </a:solidFill>
              </a:rPr>
              <a:t>图论</a:t>
            </a:r>
          </a:p>
        </p:txBody>
      </p:sp>
    </p:spTree>
    <p:extLst>
      <p:ext uri="{BB962C8B-B14F-4D97-AF65-F5344CB8AC3E}">
        <p14:creationId xmlns:p14="http://schemas.microsoft.com/office/powerpoint/2010/main" val="201453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930F336-BB7B-460E-8654-96DBEFDC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傅里叶</a:t>
            </a:r>
            <a:r>
              <a:rPr lang="en-US" altLang="zh-CN" dirty="0"/>
              <a:t>/</a:t>
            </a:r>
            <a:r>
              <a:rPr lang="zh-CN" altLang="en-US" dirty="0"/>
              <a:t>拉普拉斯变换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783FDD-F85E-4DAB-B824-CD9FBA338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D152205-5F58-451B-AE4B-CFAF58935D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傅里叶变换：</a:t>
            </a:r>
            <a:endParaRPr lang="en-US" altLang="zh-CN" dirty="0"/>
          </a:p>
          <a:p>
            <a:pPr lvl="1"/>
            <a:r>
              <a:rPr lang="zh-CN" altLang="en-US" dirty="0"/>
              <a:t>三角函数分解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2" descr="https://pic3.zhimg.com/80/v2-9a9afe2c3cd5a01aa3aa161de90e6d85_hd.jpg">
            <a:extLst>
              <a:ext uri="{FF2B5EF4-FFF2-40B4-BE49-F238E27FC236}">
                <a16:creationId xmlns:a16="http://schemas.microsoft.com/office/drawing/2014/main" id="{6B1630A7-C388-4037-AB58-05F966458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27" y="2433870"/>
            <a:ext cx="5079043" cy="38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在这里插入图片描述">
            <a:extLst>
              <a:ext uri="{FF2B5EF4-FFF2-40B4-BE49-F238E27FC236}">
                <a16:creationId xmlns:a16="http://schemas.microsoft.com/office/drawing/2014/main" id="{2E9D0F64-33ED-4821-BF22-B0C59D751E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48" y="2433870"/>
            <a:ext cx="5088000" cy="38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pic4.zhimg.com/80/v2-638495ec1fa65425065b3a47d81872d1_hd.jpg">
            <a:extLst>
              <a:ext uri="{FF2B5EF4-FFF2-40B4-BE49-F238E27FC236}">
                <a16:creationId xmlns:a16="http://schemas.microsoft.com/office/drawing/2014/main" id="{EAC98BC6-A447-44C9-9BAD-2829547A5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2" t="31779" r="17768" b="19776"/>
          <a:stretch/>
        </p:blipFill>
        <p:spPr bwMode="auto">
          <a:xfrm>
            <a:off x="7354958" y="3078567"/>
            <a:ext cx="3518452" cy="184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pic2.zhimg.com/80/v2-10916981f540f4581578f67c1648c1c6_hd.jpg">
            <a:extLst>
              <a:ext uri="{FF2B5EF4-FFF2-40B4-BE49-F238E27FC236}">
                <a16:creationId xmlns:a16="http://schemas.microsoft.com/office/drawing/2014/main" id="{E62DEBCE-8D94-453B-8183-6403AB8B2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t="42555" r="6606" b="38846"/>
          <a:stretch/>
        </p:blipFill>
        <p:spPr bwMode="auto">
          <a:xfrm>
            <a:off x="7354958" y="4916540"/>
            <a:ext cx="3518452" cy="7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2B0D75-C8B3-422A-ABCE-8B7EC8D10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395" y="1559505"/>
            <a:ext cx="4019550" cy="600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DD5ABB-265C-46AD-BABD-D7414604E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7538" y="1151580"/>
            <a:ext cx="4915333" cy="2016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9BAD3E-2AAA-414B-A258-DA6476D40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071" y="1956595"/>
            <a:ext cx="2895600" cy="5143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D172005-4AD6-4F36-8E48-6D6C88454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1" y="2186956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8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9E56AC7-342D-4B8A-A8C0-61BA58F1851D}"/>
              </a:ext>
            </a:extLst>
          </p:cNvPr>
          <p:cNvSpPr/>
          <p:nvPr/>
        </p:nvSpPr>
        <p:spPr>
          <a:xfrm>
            <a:off x="8032250" y="5026153"/>
            <a:ext cx="2506042" cy="77469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930F336-BB7B-460E-8654-96DBEFDC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傅里叶</a:t>
            </a:r>
            <a:r>
              <a:rPr lang="en-US" altLang="zh-CN" dirty="0"/>
              <a:t>/</a:t>
            </a:r>
            <a:r>
              <a:rPr lang="zh-CN" altLang="en-US" dirty="0"/>
              <a:t>拉普拉斯变换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783FDD-F85E-4DAB-B824-CD9FBA338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107875"/>
            <a:ext cx="2743200" cy="365125"/>
          </a:xfrm>
        </p:spPr>
        <p:txBody>
          <a:bodyPr/>
          <a:lstStyle/>
          <a:p>
            <a:fld id="{22723A46-88C2-4839-8797-EE907B0FC53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D152205-5F58-451B-AE4B-CFAF58935D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拉普拉斯变换：</a:t>
            </a:r>
            <a:endParaRPr lang="en-US" altLang="zh-CN" dirty="0"/>
          </a:p>
          <a:p>
            <a:pPr lvl="1"/>
            <a:r>
              <a:rPr lang="zh-CN" altLang="en-US" dirty="0"/>
              <a:t>可看作傅里叶变换的扩展</a:t>
            </a:r>
            <a:endParaRPr lang="en-US" altLang="zh-CN" dirty="0"/>
          </a:p>
          <a:p>
            <a:pPr lvl="1"/>
            <a:r>
              <a:rPr lang="zh-CN" altLang="en-US" dirty="0"/>
              <a:t>解决不满足狄利赫里条件问题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922BE7A7-A0A6-4ECE-852F-AC6742CE26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2" y="2645004"/>
            <a:ext cx="5715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E4F58D-ECCC-4BC4-AED7-D94E21714757}"/>
              </a:ext>
            </a:extLst>
          </p:cNvPr>
          <p:cNvGrpSpPr/>
          <p:nvPr/>
        </p:nvGrpSpPr>
        <p:grpSpPr>
          <a:xfrm>
            <a:off x="6943451" y="1547708"/>
            <a:ext cx="4683645" cy="4155094"/>
            <a:chOff x="6912156" y="1985028"/>
            <a:chExt cx="4683645" cy="415509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5C75E33-B5C5-4DF5-93C5-596D7FD86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992" y="1985028"/>
              <a:ext cx="2847975" cy="56197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4E64EF3-E239-4BD4-B0C0-40A42DD7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2156" y="3728687"/>
              <a:ext cx="4683645" cy="648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B41EB3-40A0-42F2-BC53-5F504A190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4324" y="4789429"/>
              <a:ext cx="1209675" cy="36195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DED543E-0820-4BC5-9DC4-EFF611DA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1919" y="5564122"/>
              <a:ext cx="2164115" cy="576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1970B4B-08E4-48A3-942A-0B408298A3BC}"/>
                </a:ext>
              </a:extLst>
            </p:cNvPr>
            <p:cNvSpPr txBox="1"/>
            <p:nvPr/>
          </p:nvSpPr>
          <p:spPr>
            <a:xfrm>
              <a:off x="9551204" y="29506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仅考虑正半轴</a:t>
              </a:r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9EBF1FC2-0FBF-4B95-8AA0-4BEE101EBFD3}"/>
                </a:ext>
              </a:extLst>
            </p:cNvPr>
            <p:cNvSpPr/>
            <p:nvPr/>
          </p:nvSpPr>
          <p:spPr>
            <a:xfrm>
              <a:off x="9000529" y="2677012"/>
              <a:ext cx="506896" cy="92166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下 17">
              <a:extLst>
                <a:ext uri="{FF2B5EF4-FFF2-40B4-BE49-F238E27FC236}">
                  <a16:creationId xmlns:a16="http://schemas.microsoft.com/office/drawing/2014/main" id="{731CED36-9CBD-4B9B-9F73-E348D0F668F9}"/>
                </a:ext>
              </a:extLst>
            </p:cNvPr>
            <p:cNvSpPr/>
            <p:nvPr/>
          </p:nvSpPr>
          <p:spPr>
            <a:xfrm>
              <a:off x="9000529" y="4506697"/>
              <a:ext cx="506896" cy="92166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72F052A-5D7E-4045-839F-11E77653D9C3}"/>
              </a:ext>
            </a:extLst>
          </p:cNvPr>
          <p:cNvSpPr/>
          <p:nvPr/>
        </p:nvSpPr>
        <p:spPr>
          <a:xfrm>
            <a:off x="8203214" y="5901494"/>
            <a:ext cx="21852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</a:rPr>
              <a:t>拉普拉斯变换</a:t>
            </a:r>
          </a:p>
        </p:txBody>
      </p:sp>
    </p:spTree>
    <p:extLst>
      <p:ext uri="{BB962C8B-B14F-4D97-AF65-F5344CB8AC3E}">
        <p14:creationId xmlns:p14="http://schemas.microsoft.com/office/powerpoint/2010/main" val="89470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98972-F6EA-4301-8F5C-C138F654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场论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C30C46-D312-49B7-B90C-AA3DAC0CC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24EC28-ED58-45C2-871E-010A97B869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使用数学研究实际情况：</a:t>
            </a:r>
            <a:endParaRPr lang="en-US" altLang="zh-CN" dirty="0"/>
          </a:p>
          <a:p>
            <a:pPr lvl="1"/>
            <a:r>
              <a:rPr lang="zh-CN" altLang="en-US" dirty="0"/>
              <a:t>质量守恒方程：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通用形式：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涉及到：</a:t>
            </a:r>
            <a:endParaRPr lang="en-US" altLang="zh-CN" dirty="0"/>
          </a:p>
          <a:p>
            <a:pPr lvl="1"/>
            <a:r>
              <a:rPr lang="zh-CN" altLang="en-US" dirty="0"/>
              <a:t>散度</a:t>
            </a:r>
            <a:endParaRPr lang="en-US" altLang="zh-CN" dirty="0"/>
          </a:p>
          <a:p>
            <a:pPr lvl="1"/>
            <a:r>
              <a:rPr lang="zh-CN" altLang="en-US" dirty="0"/>
              <a:t>梯度</a:t>
            </a:r>
            <a:endParaRPr lang="en-US" altLang="zh-CN" dirty="0"/>
          </a:p>
          <a:p>
            <a:pPr lvl="1"/>
            <a:r>
              <a:rPr lang="zh-CN" altLang="en-US" dirty="0"/>
              <a:t>旋度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386EFA-9B6D-4D71-B3BC-C3C1E47F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36" y="2113515"/>
            <a:ext cx="1819275" cy="523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7FE36F-D547-4D6F-870E-18BF9446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85" y="3283848"/>
            <a:ext cx="3686175" cy="628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A5B140-EF90-4AB3-933D-2F07709D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006" y="3781854"/>
            <a:ext cx="4810125" cy="2724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8C5A77-8561-4611-9A48-8656DA259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83" y="1634859"/>
            <a:ext cx="4000500" cy="3019425"/>
          </a:xfrm>
          <a:prstGeom prst="rect">
            <a:avLst/>
          </a:prstGeom>
        </p:spPr>
      </p:pic>
      <p:pic>
        <p:nvPicPr>
          <p:cNvPr id="3078" name="Picture 6" descr="https://timgsa.baidu.com/timg?image&amp;quality=80&amp;size=b9999_10000&amp;sec=1571127175&amp;di=5088f0b3771fe45a7cab58cb44c7d84c&amp;imgtype=jpg&amp;er=1&amp;src=http%3A%2F%2Fwf-bldgtech.com%2Fpublic%2Fimages%2Fexample13_2.png">
            <a:extLst>
              <a:ext uri="{FF2B5EF4-FFF2-40B4-BE49-F238E27FC236}">
                <a16:creationId xmlns:a16="http://schemas.microsoft.com/office/drawing/2014/main" id="{A935D244-D0F0-4078-8AE4-9C5F9CD1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52" y="1644498"/>
            <a:ext cx="6509562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C01B3A-C2C9-458D-B09C-9DDD484AD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8778" y="2184498"/>
            <a:ext cx="6420149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021E2-E2E8-4BF7-8601-AE020C99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数学建模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863006-F8E7-4764-9599-3F7B9D81D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5E712A-86C0-48E1-B28C-15422471B2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之前课程：</a:t>
            </a:r>
            <a:endParaRPr lang="en-US" altLang="zh-CN" dirty="0"/>
          </a:p>
          <a:p>
            <a:pPr lvl="1"/>
            <a:r>
              <a:rPr lang="zh-CN" altLang="en-US" dirty="0"/>
              <a:t>数据处理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基于数学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物理理论建模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后续课程：</a:t>
            </a:r>
            <a:endParaRPr lang="en-US" altLang="zh-CN" dirty="0"/>
          </a:p>
          <a:p>
            <a:pPr lvl="1"/>
            <a:r>
              <a:rPr lang="zh-CN" altLang="en-US" dirty="0"/>
              <a:t>数值求解模型</a:t>
            </a:r>
            <a:endParaRPr lang="en-US" altLang="zh-CN" dirty="0"/>
          </a:p>
          <a:p>
            <a:pPr lvl="1"/>
            <a:r>
              <a:rPr lang="zh-CN" altLang="en-US" dirty="0"/>
              <a:t>不同的数学模型</a:t>
            </a:r>
            <a:endParaRPr lang="en-US" altLang="zh-CN" dirty="0"/>
          </a:p>
          <a:p>
            <a:pPr lvl="1"/>
            <a:r>
              <a:rPr lang="zh-CN" altLang="en-US" dirty="0"/>
              <a:t>不同的求解目标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2A94FD-45C7-42C5-AA95-FB043FFB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589" y="2125401"/>
            <a:ext cx="6355211" cy="3524614"/>
          </a:xfrm>
          <a:prstGeom prst="rect">
            <a:avLst/>
          </a:prstGeom>
          <a:ln w="38100">
            <a:noFill/>
          </a:ln>
          <a:scene3d>
            <a:camera prst="perspectiveLeft"/>
            <a:lightRig rig="threePt" dir="t"/>
          </a:scene3d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0CF5BE-7C01-435E-BC87-5320089F9F96}"/>
              </a:ext>
            </a:extLst>
          </p:cNvPr>
          <p:cNvSpPr/>
          <p:nvPr/>
        </p:nvSpPr>
        <p:spPr>
          <a:xfrm>
            <a:off x="5505254" y="2684282"/>
            <a:ext cx="1904214" cy="1121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64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60543-4722-4541-9138-2154DBD9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数学建模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780EE9-F2D9-453F-8AC7-3D1D7082D8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723A46-88C2-4839-8797-EE907B0FC53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06D5B4-5828-4520-A77E-E34D82ACEE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什么是数学建模？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550DCC-DAEB-4888-8ABB-A1EFEBFCA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08" y="1981217"/>
            <a:ext cx="4317060" cy="39832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CF2F6C-4955-4965-8F7D-2B54684A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24" y="1616580"/>
            <a:ext cx="5297434" cy="34141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471503-98DC-48FB-96CC-8DC677D13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869" y="3173878"/>
            <a:ext cx="4700012" cy="35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n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3830</TotalTime>
  <Words>617</Words>
  <Application>Microsoft Office PowerPoint</Application>
  <PresentationFormat>宽屏</PresentationFormat>
  <Paragraphs>189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宋体</vt:lpstr>
      <vt:lpstr>微软雅黑</vt:lpstr>
      <vt:lpstr>Arial</vt:lpstr>
      <vt:lpstr>Times New Roman</vt:lpstr>
      <vt:lpstr>Office 主题​​</vt:lpstr>
      <vt:lpstr>化工应用数学</vt:lpstr>
      <vt:lpstr>第四章 方程(组)数值求解</vt:lpstr>
      <vt:lpstr>4.1 课程回顾及后续内容</vt:lpstr>
      <vt:lpstr>4.1 课程回顾及后续内容</vt:lpstr>
      <vt:lpstr>4.2 傅里叶/拉普拉斯变换</vt:lpstr>
      <vt:lpstr>4.2 傅里叶/拉普拉斯变换</vt:lpstr>
      <vt:lpstr>4.3 场论</vt:lpstr>
      <vt:lpstr>4.4 数学建模</vt:lpstr>
      <vt:lpstr>4.4 数学建模</vt:lpstr>
      <vt:lpstr>4.4 数学建模</vt:lpstr>
      <vt:lpstr>4.4 数学建模</vt:lpstr>
      <vt:lpstr>4.5 线性方程组数值解法</vt:lpstr>
      <vt:lpstr>4.5 线性方程组数值解法</vt:lpstr>
      <vt:lpstr>4.5 线性方程组数值解法</vt:lpstr>
      <vt:lpstr>PowerPoint 演示文稿</vt:lpstr>
      <vt:lpstr>4.5 线性方程组数值解法</vt:lpstr>
      <vt:lpstr>4.5 线性方程组数值解法</vt:lpstr>
      <vt:lpstr>4.5 线性方程组数值解法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Feifei</dc:creator>
  <cp:lastModifiedBy>Song Feifei</cp:lastModifiedBy>
  <cp:revision>773</cp:revision>
  <dcterms:created xsi:type="dcterms:W3CDTF">2019-07-31T09:59:25Z</dcterms:created>
  <dcterms:modified xsi:type="dcterms:W3CDTF">2019-10-26T10:01:14Z</dcterms:modified>
</cp:coreProperties>
</file>